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3" r:id="rId6"/>
  </p:sldMasterIdLst>
  <p:notesMasterIdLst>
    <p:notesMasterId r:id="rId46"/>
  </p:notesMasterIdLst>
  <p:sldIdLst>
    <p:sldId id="301" r:id="rId7"/>
    <p:sldId id="256" r:id="rId8"/>
    <p:sldId id="295" r:id="rId9"/>
    <p:sldId id="294" r:id="rId10"/>
    <p:sldId id="296" r:id="rId11"/>
    <p:sldId id="257" r:id="rId12"/>
    <p:sldId id="298" r:id="rId13"/>
    <p:sldId id="258" r:id="rId14"/>
    <p:sldId id="264" r:id="rId15"/>
    <p:sldId id="267" r:id="rId16"/>
    <p:sldId id="265" r:id="rId17"/>
    <p:sldId id="263" r:id="rId18"/>
    <p:sldId id="269" r:id="rId19"/>
    <p:sldId id="280" r:id="rId20"/>
    <p:sldId id="268" r:id="rId21"/>
    <p:sldId id="281" r:id="rId22"/>
    <p:sldId id="261" r:id="rId23"/>
    <p:sldId id="283" r:id="rId24"/>
    <p:sldId id="285" r:id="rId25"/>
    <p:sldId id="286" r:id="rId26"/>
    <p:sldId id="287" r:id="rId27"/>
    <p:sldId id="288" r:id="rId28"/>
    <p:sldId id="300" r:id="rId29"/>
    <p:sldId id="289" r:id="rId30"/>
    <p:sldId id="262" r:id="rId31"/>
    <p:sldId id="282" r:id="rId32"/>
    <p:sldId id="260" r:id="rId33"/>
    <p:sldId id="270" r:id="rId34"/>
    <p:sldId id="259" r:id="rId35"/>
    <p:sldId id="293" r:id="rId36"/>
    <p:sldId id="271" r:id="rId37"/>
    <p:sldId id="290" r:id="rId38"/>
    <p:sldId id="272" r:id="rId39"/>
    <p:sldId id="291" r:id="rId40"/>
    <p:sldId id="275" r:id="rId41"/>
    <p:sldId id="297" r:id="rId42"/>
    <p:sldId id="276" r:id="rId43"/>
    <p:sldId id="277" r:id="rId44"/>
    <p:sldId id="292" r:id="rId4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B4628-F169-49F8-9DCA-F783329A08F0}" type="datetimeFigureOut">
              <a:rPr lang="hu-HU" smtClean="0"/>
              <a:pPr/>
              <a:t>2014.03.06.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11355-D639-4AC0-8E4A-7F6A10396D1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2375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9F89B-2A29-4B77-80A9-A2A2FD4C0441}" type="slidenum">
              <a:rPr lang="hu-HU" smtClean="0">
                <a:solidFill>
                  <a:prstClr val="black"/>
                </a:solidFill>
              </a:rPr>
              <a:pPr/>
              <a:t>32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208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06BA-DF98-43C8-9E97-7CDC6332E25D}" type="datetime1">
              <a:rPr lang="hu-HU" smtClean="0"/>
              <a:pPr/>
              <a:t>2014.03.06.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kalincsak.istvan@gmail.com</a:t>
            </a:r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100C-1CF0-4646-BD3C-D1F4F29E6E8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FE78-165C-4B8E-8D82-039920E3A0B2}" type="datetime1">
              <a:rPr lang="hu-HU" smtClean="0"/>
              <a:pPr/>
              <a:t>2014.03.06.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kalincsak.istvan@gmail.com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100C-1CF0-4646-BD3C-D1F4F29E6E8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EA1D-6F25-4DBD-AF33-41B3F222318B}" type="datetime1">
              <a:rPr lang="hu-HU" smtClean="0"/>
              <a:pPr/>
              <a:t>2014.03.06.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kalincsak.istvan@gmail.com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100C-1CF0-4646-BD3C-D1F4F29E6E8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A6B950-1BE4-4917-95C8-426CD9D86B7E}" type="datetime1">
              <a:rPr lang="hu-HU" altLang="hu-HU" smtClean="0">
                <a:solidFill>
                  <a:srgbClr val="000000"/>
                </a:solidFill>
              </a:rPr>
              <a:pPr/>
              <a:t>2014.03.06.</a:t>
            </a:fld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altLang="hu-HU" smtClean="0">
                <a:solidFill>
                  <a:srgbClr val="000000"/>
                </a:solidFill>
              </a:rPr>
              <a:t>kalincsak.istvan@gmail.com</a:t>
            </a: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DA8CD-B53E-4B87-8D32-9B89776D0560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2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4C083D-CF07-4B78-87A2-B5DB651DEA38}" type="datetime1">
              <a:rPr lang="hu-HU" altLang="hu-HU" smtClean="0">
                <a:solidFill>
                  <a:srgbClr val="000000"/>
                </a:solidFill>
              </a:rPr>
              <a:pPr/>
              <a:t>2014.03.06.</a:t>
            </a:fld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altLang="hu-HU" smtClean="0">
                <a:solidFill>
                  <a:srgbClr val="000000"/>
                </a:solidFill>
              </a:rPr>
              <a:t>kalincsak.istvan@gmail.com</a:t>
            </a: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08615-778C-4F48-A23B-F885625E2E33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080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C3B491-B502-45E0-8221-088B3B1B7E89}" type="datetime1">
              <a:rPr lang="hu-HU" altLang="hu-HU" smtClean="0">
                <a:solidFill>
                  <a:srgbClr val="000000"/>
                </a:solidFill>
              </a:rPr>
              <a:pPr/>
              <a:t>2014.03.06.</a:t>
            </a:fld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altLang="hu-HU" smtClean="0">
                <a:solidFill>
                  <a:srgbClr val="000000"/>
                </a:solidFill>
              </a:rPr>
              <a:t>kalincsak.istvan@gmail.com</a:t>
            </a: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A368D-1D67-4D84-83C9-37981CF73D36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09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985ADA-164B-49D9-B2BA-330EED381880}" type="datetime1">
              <a:rPr lang="hu-HU" altLang="hu-HU" smtClean="0">
                <a:solidFill>
                  <a:srgbClr val="000000"/>
                </a:solidFill>
              </a:rPr>
              <a:pPr/>
              <a:t>2014.03.06.</a:t>
            </a:fld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altLang="hu-HU" smtClean="0">
                <a:solidFill>
                  <a:srgbClr val="000000"/>
                </a:solidFill>
              </a:rPr>
              <a:t>kalincsak.istvan@gmail.com</a:t>
            </a: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F20B2-CEFD-4655-BC98-F609823907FF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717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85AC9C-2C26-4F29-B30D-74547E263AF9}" type="datetime1">
              <a:rPr lang="hu-HU" altLang="hu-HU" smtClean="0">
                <a:solidFill>
                  <a:srgbClr val="000000"/>
                </a:solidFill>
              </a:rPr>
              <a:pPr/>
              <a:t>2014.03.06.</a:t>
            </a:fld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altLang="hu-HU" smtClean="0">
                <a:solidFill>
                  <a:srgbClr val="000000"/>
                </a:solidFill>
              </a:rPr>
              <a:t>kalincsak.istvan@gmail.com</a:t>
            </a: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B6128-FEF0-49E5-BAF7-3DE440FA2793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055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FB36F2-80D0-4A98-937A-9699AE9376F1}" type="datetime1">
              <a:rPr lang="hu-HU" altLang="hu-HU" smtClean="0">
                <a:solidFill>
                  <a:srgbClr val="000000"/>
                </a:solidFill>
              </a:rPr>
              <a:pPr/>
              <a:t>2014.03.06.</a:t>
            </a:fld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altLang="hu-HU" smtClean="0">
                <a:solidFill>
                  <a:srgbClr val="000000"/>
                </a:solidFill>
              </a:rPr>
              <a:t>kalincsak.istvan@gmail.com</a:t>
            </a: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5E68B-27CC-42B8-BB8E-6E76C51DF25C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249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57C857-A8C6-4563-BF50-B44C17EDE1CC}" type="datetime1">
              <a:rPr lang="hu-HU" altLang="hu-HU" smtClean="0">
                <a:solidFill>
                  <a:srgbClr val="000000"/>
                </a:solidFill>
              </a:rPr>
              <a:pPr/>
              <a:t>2014.03.06.</a:t>
            </a:fld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altLang="hu-HU" smtClean="0">
                <a:solidFill>
                  <a:srgbClr val="000000"/>
                </a:solidFill>
              </a:rPr>
              <a:t>kalincsak.istvan@gmail.com</a:t>
            </a: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9F132-4D6A-44D3-9809-9C63EDC9982F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560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1A5C6D-FB11-4D70-ADF1-46213AA626BD}" type="datetime1">
              <a:rPr lang="hu-HU" altLang="hu-HU" smtClean="0">
                <a:solidFill>
                  <a:srgbClr val="000000"/>
                </a:solidFill>
              </a:rPr>
              <a:pPr/>
              <a:t>2014.03.06.</a:t>
            </a:fld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altLang="hu-HU" smtClean="0">
                <a:solidFill>
                  <a:srgbClr val="000000"/>
                </a:solidFill>
              </a:rPr>
              <a:t>kalincsak.istvan@gmail.com</a:t>
            </a: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B0D56-945E-4581-859F-F31B5CAA1143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36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314D-5DDA-4D8A-B578-DC68166DDD1E}" type="datetime1">
              <a:rPr lang="hu-HU" smtClean="0"/>
              <a:pPr/>
              <a:t>2014.03.06.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kalincsak.istvan@gmail.com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100C-1CF0-4646-BD3C-D1F4F29E6E8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39801E-B296-4801-AACA-16A293FF9DDB}" type="datetime1">
              <a:rPr lang="hu-HU" altLang="hu-HU" smtClean="0">
                <a:solidFill>
                  <a:srgbClr val="000000"/>
                </a:solidFill>
              </a:rPr>
              <a:pPr/>
              <a:t>2014.03.06.</a:t>
            </a:fld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altLang="hu-HU" smtClean="0">
                <a:solidFill>
                  <a:srgbClr val="000000"/>
                </a:solidFill>
              </a:rPr>
              <a:t>kalincsak.istvan@gmail.com</a:t>
            </a: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155301-7139-4E0B-9E06-8F16F1DBA2E4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667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E18455-5A23-43B5-88CD-65151EE740F5}" type="datetime1">
              <a:rPr lang="hu-HU" altLang="hu-HU" smtClean="0">
                <a:solidFill>
                  <a:srgbClr val="000000"/>
                </a:solidFill>
              </a:rPr>
              <a:pPr/>
              <a:t>2014.03.06.</a:t>
            </a:fld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altLang="hu-HU" smtClean="0">
                <a:solidFill>
                  <a:srgbClr val="000000"/>
                </a:solidFill>
              </a:rPr>
              <a:t>kalincsak.istvan@gmail.com</a:t>
            </a: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65763-198F-49DE-9E4B-97F2ABA9C195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914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BF1D21-A4CA-4F45-B38C-98226D1E0DBD}" type="datetime1">
              <a:rPr lang="hu-HU" altLang="hu-HU" smtClean="0">
                <a:solidFill>
                  <a:srgbClr val="000000"/>
                </a:solidFill>
              </a:rPr>
              <a:pPr/>
              <a:t>2014.03.06.</a:t>
            </a:fld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altLang="hu-HU" smtClean="0">
                <a:solidFill>
                  <a:srgbClr val="000000"/>
                </a:solidFill>
              </a:rPr>
              <a:t>kalincsak.istvan@gmail.com</a:t>
            </a: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70455-B8F8-4B92-B469-52ADCB210255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9533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20483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mtClean="0">
                <a:solidFill>
                  <a:srgbClr val="EAEAEA"/>
                </a:solidFill>
              </a:endParaRPr>
            </a:p>
          </p:txBody>
        </p:sp>
        <p:sp>
          <p:nvSpPr>
            <p:cNvPr id="20484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mtClean="0">
                <a:solidFill>
                  <a:srgbClr val="EAEAEA"/>
                </a:solidFill>
              </a:endParaRPr>
            </a:p>
          </p:txBody>
        </p:sp>
        <p:sp>
          <p:nvSpPr>
            <p:cNvPr id="20485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mtClean="0">
                <a:solidFill>
                  <a:srgbClr val="EAEAEA"/>
                </a:solidFill>
              </a:endParaRPr>
            </a:p>
          </p:txBody>
        </p:sp>
        <p:sp>
          <p:nvSpPr>
            <p:cNvPr id="20486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mtClean="0">
                <a:solidFill>
                  <a:srgbClr val="EAEAEA"/>
                </a:solidFill>
              </a:endParaRPr>
            </a:p>
          </p:txBody>
        </p:sp>
        <p:sp>
          <p:nvSpPr>
            <p:cNvPr id="20487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mtClean="0">
                <a:solidFill>
                  <a:srgbClr val="EAEAEA"/>
                </a:solidFill>
              </a:endParaRPr>
            </a:p>
          </p:txBody>
        </p:sp>
        <p:sp>
          <p:nvSpPr>
            <p:cNvPr id="20488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mtClean="0">
                <a:solidFill>
                  <a:srgbClr val="EAEAEA"/>
                </a:solidFill>
              </a:endParaRPr>
            </a:p>
          </p:txBody>
        </p:sp>
        <p:sp>
          <p:nvSpPr>
            <p:cNvPr id="20489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mtClean="0">
                <a:solidFill>
                  <a:srgbClr val="EAEAEA"/>
                </a:solidFill>
              </a:endParaRPr>
            </a:p>
          </p:txBody>
        </p:sp>
        <p:sp>
          <p:nvSpPr>
            <p:cNvPr id="20490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mtClean="0">
                <a:solidFill>
                  <a:srgbClr val="EAEAEA"/>
                </a:solidFill>
              </a:endParaRPr>
            </a:p>
          </p:txBody>
        </p:sp>
        <p:sp>
          <p:nvSpPr>
            <p:cNvPr id="20491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mtClean="0">
                <a:solidFill>
                  <a:srgbClr val="EAEAEA"/>
                </a:solidFill>
              </a:endParaRPr>
            </a:p>
          </p:txBody>
        </p:sp>
        <p:sp>
          <p:nvSpPr>
            <p:cNvPr id="20492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mtClean="0">
                <a:solidFill>
                  <a:srgbClr val="EAEAEA"/>
                </a:solidFill>
              </a:endParaRPr>
            </a:p>
          </p:txBody>
        </p:sp>
        <p:sp>
          <p:nvSpPr>
            <p:cNvPr id="20493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mtClean="0">
                <a:solidFill>
                  <a:srgbClr val="EAEAEA"/>
                </a:solidFill>
              </a:endParaRPr>
            </a:p>
          </p:txBody>
        </p:sp>
        <p:sp>
          <p:nvSpPr>
            <p:cNvPr id="20494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mtClean="0">
                <a:solidFill>
                  <a:srgbClr val="EAEAEA"/>
                </a:solidFill>
              </a:endParaRPr>
            </a:p>
          </p:txBody>
        </p:sp>
        <p:sp>
          <p:nvSpPr>
            <p:cNvPr id="20495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mtClean="0">
                <a:solidFill>
                  <a:srgbClr val="EAEAEA"/>
                </a:solidFill>
              </a:endParaRPr>
            </a:p>
          </p:txBody>
        </p:sp>
        <p:sp>
          <p:nvSpPr>
            <p:cNvPr id="20496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mtClean="0">
                <a:solidFill>
                  <a:srgbClr val="EAEAEA"/>
                </a:solidFill>
              </a:endParaRPr>
            </a:p>
          </p:txBody>
        </p:sp>
        <p:sp>
          <p:nvSpPr>
            <p:cNvPr id="20497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mtClean="0">
                <a:solidFill>
                  <a:srgbClr val="EAEAEA"/>
                </a:solidFill>
              </a:endParaRPr>
            </a:p>
          </p:txBody>
        </p:sp>
      </p:grpSp>
      <p:sp>
        <p:nvSpPr>
          <p:cNvPr id="2049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hu-HU" altLang="hu-HU" noProof="0" smtClean="0"/>
              <a:t>Mintacím szerkesztése</a:t>
            </a:r>
          </a:p>
        </p:txBody>
      </p:sp>
      <p:sp>
        <p:nvSpPr>
          <p:cNvPr id="2049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hu-HU" altLang="hu-HU" noProof="0" smtClean="0"/>
              <a:t>Alcím mintájának szerkesztése</a:t>
            </a:r>
          </a:p>
        </p:txBody>
      </p:sp>
      <p:sp>
        <p:nvSpPr>
          <p:cNvPr id="20500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3C50431E-2442-416F-B6BB-1CF363A86B71}" type="datetime1">
              <a:rPr lang="hu-HU" altLang="hu-HU" smtClean="0">
                <a:solidFill>
                  <a:srgbClr val="EAEAEA"/>
                </a:solidFill>
              </a:rPr>
              <a:pPr/>
              <a:t>2014.03.06.</a:t>
            </a:fld>
            <a:endParaRPr lang="hu-HU" altLang="hu-HU">
              <a:solidFill>
                <a:srgbClr val="EAEAEA"/>
              </a:solidFill>
            </a:endParaRPr>
          </a:p>
        </p:txBody>
      </p:sp>
      <p:sp>
        <p:nvSpPr>
          <p:cNvPr id="20501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altLang="hu-HU" smtClean="0">
                <a:solidFill>
                  <a:srgbClr val="EAEAEA"/>
                </a:solidFill>
              </a:rPr>
              <a:t>kalincsak.istvan@gmail.com</a:t>
            </a:r>
            <a:endParaRPr lang="hu-HU" altLang="hu-HU">
              <a:solidFill>
                <a:srgbClr val="EAEAEA"/>
              </a:solidFill>
            </a:endParaRPr>
          </a:p>
        </p:txBody>
      </p:sp>
      <p:sp>
        <p:nvSpPr>
          <p:cNvPr id="20502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171243C-53D1-465E-A628-48794E4CC1A6}" type="slidenum">
              <a:rPr lang="hu-HU" altLang="hu-HU">
                <a:solidFill>
                  <a:srgbClr val="EAEAEA"/>
                </a:solidFill>
              </a:rPr>
              <a:pPr/>
              <a:t>‹#›</a:t>
            </a:fld>
            <a:endParaRPr lang="hu-HU" altLang="hu-H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786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4B18D2-F6BC-4364-8E9A-4A13EB8F8B02}" type="datetime1">
              <a:rPr lang="hu-HU" altLang="hu-HU" smtClean="0">
                <a:solidFill>
                  <a:srgbClr val="EAEAEA"/>
                </a:solidFill>
              </a:rPr>
              <a:pPr/>
              <a:t>2014.03.06.</a:t>
            </a:fld>
            <a:endParaRPr lang="hu-HU" altLang="hu-HU">
              <a:solidFill>
                <a:srgbClr val="EAEAEA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altLang="hu-HU" smtClean="0">
                <a:solidFill>
                  <a:srgbClr val="EAEAEA"/>
                </a:solidFill>
              </a:rPr>
              <a:t>kalincsak.istvan@gmail.com</a:t>
            </a:r>
            <a:endParaRPr lang="hu-HU" altLang="hu-HU">
              <a:solidFill>
                <a:srgbClr val="EAEAEA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097F3-5FA7-422C-B972-26DB563A9B9A}" type="slidenum">
              <a:rPr lang="hu-HU" altLang="hu-HU">
                <a:solidFill>
                  <a:srgbClr val="EAEAEA"/>
                </a:solidFill>
              </a:rPr>
              <a:pPr/>
              <a:t>‹#›</a:t>
            </a:fld>
            <a:endParaRPr lang="hu-HU" altLang="hu-H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97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3E20A1-9008-43BB-AF19-97D33BA7FC70}" type="datetime1">
              <a:rPr lang="hu-HU" altLang="hu-HU" smtClean="0">
                <a:solidFill>
                  <a:srgbClr val="EAEAEA"/>
                </a:solidFill>
              </a:rPr>
              <a:pPr/>
              <a:t>2014.03.06.</a:t>
            </a:fld>
            <a:endParaRPr lang="hu-HU" altLang="hu-HU">
              <a:solidFill>
                <a:srgbClr val="EAEAEA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altLang="hu-HU" smtClean="0">
                <a:solidFill>
                  <a:srgbClr val="EAEAEA"/>
                </a:solidFill>
              </a:rPr>
              <a:t>kalincsak.istvan@gmail.com</a:t>
            </a:r>
            <a:endParaRPr lang="hu-HU" altLang="hu-HU">
              <a:solidFill>
                <a:srgbClr val="EAEAEA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F78C7-F0CE-4FA9-A465-49E6373117E9}" type="slidenum">
              <a:rPr lang="hu-HU" altLang="hu-HU">
                <a:solidFill>
                  <a:srgbClr val="EAEAEA"/>
                </a:solidFill>
              </a:rPr>
              <a:pPr/>
              <a:t>‹#›</a:t>
            </a:fld>
            <a:endParaRPr lang="hu-HU" altLang="hu-H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7373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BABFE7-91EC-4F5C-9101-8A8634B9BA39}" type="datetime1">
              <a:rPr lang="hu-HU" altLang="hu-HU" smtClean="0">
                <a:solidFill>
                  <a:srgbClr val="EAEAEA"/>
                </a:solidFill>
              </a:rPr>
              <a:pPr/>
              <a:t>2014.03.06.</a:t>
            </a:fld>
            <a:endParaRPr lang="hu-HU" altLang="hu-HU">
              <a:solidFill>
                <a:srgbClr val="EAEAEA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altLang="hu-HU" smtClean="0">
                <a:solidFill>
                  <a:srgbClr val="EAEAEA"/>
                </a:solidFill>
              </a:rPr>
              <a:t>kalincsak.istvan@gmail.com</a:t>
            </a:r>
            <a:endParaRPr lang="hu-HU" altLang="hu-HU">
              <a:solidFill>
                <a:srgbClr val="EAEAEA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217A9-8B8B-4AA2-9726-68287F082375}" type="slidenum">
              <a:rPr lang="hu-HU" altLang="hu-HU">
                <a:solidFill>
                  <a:srgbClr val="EAEAEA"/>
                </a:solidFill>
              </a:rPr>
              <a:pPr/>
              <a:t>‹#›</a:t>
            </a:fld>
            <a:endParaRPr lang="hu-HU" altLang="hu-H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6056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419979-4283-4DB9-B8B7-51AE83AF4CAB}" type="datetime1">
              <a:rPr lang="hu-HU" altLang="hu-HU" smtClean="0">
                <a:solidFill>
                  <a:srgbClr val="EAEAEA"/>
                </a:solidFill>
              </a:rPr>
              <a:pPr/>
              <a:t>2014.03.06.</a:t>
            </a:fld>
            <a:endParaRPr lang="hu-HU" altLang="hu-HU">
              <a:solidFill>
                <a:srgbClr val="EAEAEA"/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altLang="hu-HU" smtClean="0">
                <a:solidFill>
                  <a:srgbClr val="EAEAEA"/>
                </a:solidFill>
              </a:rPr>
              <a:t>kalincsak.istvan@gmail.com</a:t>
            </a:r>
            <a:endParaRPr lang="hu-HU" altLang="hu-HU">
              <a:solidFill>
                <a:srgbClr val="EAEAEA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82744-B730-401B-9FA9-A4F8D44C876D}" type="slidenum">
              <a:rPr lang="hu-HU" altLang="hu-HU">
                <a:solidFill>
                  <a:srgbClr val="EAEAEA"/>
                </a:solidFill>
              </a:rPr>
              <a:pPr/>
              <a:t>‹#›</a:t>
            </a:fld>
            <a:endParaRPr lang="hu-HU" altLang="hu-H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8827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930738-2B5E-4A2A-B8D8-83D2DF86157C}" type="datetime1">
              <a:rPr lang="hu-HU" altLang="hu-HU" smtClean="0">
                <a:solidFill>
                  <a:srgbClr val="EAEAEA"/>
                </a:solidFill>
              </a:rPr>
              <a:pPr/>
              <a:t>2014.03.06.</a:t>
            </a:fld>
            <a:endParaRPr lang="hu-HU" altLang="hu-HU">
              <a:solidFill>
                <a:srgbClr val="EAEAEA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altLang="hu-HU" smtClean="0">
                <a:solidFill>
                  <a:srgbClr val="EAEAEA"/>
                </a:solidFill>
              </a:rPr>
              <a:t>kalincsak.istvan@gmail.com</a:t>
            </a:r>
            <a:endParaRPr lang="hu-HU" altLang="hu-HU">
              <a:solidFill>
                <a:srgbClr val="EAEAEA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FA8BA-662F-45C6-A042-55BA0F1A4F94}" type="slidenum">
              <a:rPr lang="hu-HU" altLang="hu-HU">
                <a:solidFill>
                  <a:srgbClr val="EAEAEA"/>
                </a:solidFill>
              </a:rPr>
              <a:pPr/>
              <a:t>‹#›</a:t>
            </a:fld>
            <a:endParaRPr lang="hu-HU" altLang="hu-H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5594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2D8E29-B4A5-4F85-9AE1-EFFFFE3B7C36}" type="datetime1">
              <a:rPr lang="hu-HU" altLang="hu-HU" smtClean="0">
                <a:solidFill>
                  <a:srgbClr val="EAEAEA"/>
                </a:solidFill>
              </a:rPr>
              <a:pPr/>
              <a:t>2014.03.06.</a:t>
            </a:fld>
            <a:endParaRPr lang="hu-HU" altLang="hu-HU">
              <a:solidFill>
                <a:srgbClr val="EAEAEA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altLang="hu-HU" smtClean="0">
                <a:solidFill>
                  <a:srgbClr val="EAEAEA"/>
                </a:solidFill>
              </a:rPr>
              <a:t>kalincsak.istvan@gmail.com</a:t>
            </a:r>
            <a:endParaRPr lang="hu-HU" altLang="hu-HU">
              <a:solidFill>
                <a:srgbClr val="EAEAEA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D5351-8E2E-48BB-8AE3-A0E99C1F74F2}" type="slidenum">
              <a:rPr lang="hu-HU" altLang="hu-HU">
                <a:solidFill>
                  <a:srgbClr val="EAEAEA"/>
                </a:solidFill>
              </a:rPr>
              <a:pPr/>
              <a:t>‹#›</a:t>
            </a:fld>
            <a:endParaRPr lang="hu-HU" altLang="hu-H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044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5B6C-C0A6-4D44-8B90-3FB3E3E9017F}" type="datetime1">
              <a:rPr lang="hu-HU" smtClean="0"/>
              <a:pPr/>
              <a:t>2014.03.06.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kalincsak.istvan@gmail.com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226100C-1CF0-4646-BD3C-D1F4F29E6E8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12AFFA-93AC-4B1E-8DEF-929F618A4D2A}" type="datetime1">
              <a:rPr lang="hu-HU" altLang="hu-HU" smtClean="0">
                <a:solidFill>
                  <a:srgbClr val="EAEAEA"/>
                </a:solidFill>
              </a:rPr>
              <a:pPr/>
              <a:t>2014.03.06.</a:t>
            </a:fld>
            <a:endParaRPr lang="hu-HU" altLang="hu-HU">
              <a:solidFill>
                <a:srgbClr val="EAEAEA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altLang="hu-HU" smtClean="0">
                <a:solidFill>
                  <a:srgbClr val="EAEAEA"/>
                </a:solidFill>
              </a:rPr>
              <a:t>kalincsak.istvan@gmail.com</a:t>
            </a:r>
            <a:endParaRPr lang="hu-HU" altLang="hu-HU">
              <a:solidFill>
                <a:srgbClr val="EAEAEA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94354-F2A2-4E9B-B481-FE874549BDC5}" type="slidenum">
              <a:rPr lang="hu-HU" altLang="hu-HU">
                <a:solidFill>
                  <a:srgbClr val="EAEAEA"/>
                </a:solidFill>
              </a:rPr>
              <a:pPr/>
              <a:t>‹#›</a:t>
            </a:fld>
            <a:endParaRPr lang="hu-HU" altLang="hu-H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1478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E40E7E-5686-496E-92ED-E4BD90B979C3}" type="datetime1">
              <a:rPr lang="hu-HU" altLang="hu-HU" smtClean="0">
                <a:solidFill>
                  <a:srgbClr val="EAEAEA"/>
                </a:solidFill>
              </a:rPr>
              <a:pPr/>
              <a:t>2014.03.06.</a:t>
            </a:fld>
            <a:endParaRPr lang="hu-HU" altLang="hu-HU">
              <a:solidFill>
                <a:srgbClr val="EAEAEA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altLang="hu-HU" smtClean="0">
                <a:solidFill>
                  <a:srgbClr val="EAEAEA"/>
                </a:solidFill>
              </a:rPr>
              <a:t>kalincsak.istvan@gmail.com</a:t>
            </a:r>
            <a:endParaRPr lang="hu-HU" altLang="hu-HU">
              <a:solidFill>
                <a:srgbClr val="EAEAEA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A67E9-E0B4-4C81-8C1C-704761B456AB}" type="slidenum">
              <a:rPr lang="hu-HU" altLang="hu-HU">
                <a:solidFill>
                  <a:srgbClr val="EAEAEA"/>
                </a:solidFill>
              </a:rPr>
              <a:pPr/>
              <a:t>‹#›</a:t>
            </a:fld>
            <a:endParaRPr lang="hu-HU" altLang="hu-H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6886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6AC640-6235-4D49-9A5E-256980E444E2}" type="datetime1">
              <a:rPr lang="hu-HU" altLang="hu-HU" smtClean="0">
                <a:solidFill>
                  <a:srgbClr val="EAEAEA"/>
                </a:solidFill>
              </a:rPr>
              <a:pPr/>
              <a:t>2014.03.06.</a:t>
            </a:fld>
            <a:endParaRPr lang="hu-HU" altLang="hu-HU">
              <a:solidFill>
                <a:srgbClr val="EAEAEA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altLang="hu-HU" smtClean="0">
                <a:solidFill>
                  <a:srgbClr val="EAEAEA"/>
                </a:solidFill>
              </a:rPr>
              <a:t>kalincsak.istvan@gmail.com</a:t>
            </a:r>
            <a:endParaRPr lang="hu-HU" altLang="hu-HU">
              <a:solidFill>
                <a:srgbClr val="EAEAEA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92397-7D9A-4542-906F-E7488DF9C9C8}" type="slidenum">
              <a:rPr lang="hu-HU" altLang="hu-HU">
                <a:solidFill>
                  <a:srgbClr val="EAEAEA"/>
                </a:solidFill>
              </a:rPr>
              <a:pPr/>
              <a:t>‹#›</a:t>
            </a:fld>
            <a:endParaRPr lang="hu-HU" altLang="hu-H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1591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DB55F3-FCFE-4248-BC8E-65FE61F861B7}" type="datetime1">
              <a:rPr lang="hu-HU" altLang="hu-HU" smtClean="0">
                <a:solidFill>
                  <a:srgbClr val="EAEAEA"/>
                </a:solidFill>
              </a:rPr>
              <a:pPr/>
              <a:t>2014.03.06.</a:t>
            </a:fld>
            <a:endParaRPr lang="hu-HU" altLang="hu-HU">
              <a:solidFill>
                <a:srgbClr val="EAEAEA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altLang="hu-HU" smtClean="0">
                <a:solidFill>
                  <a:srgbClr val="EAEAEA"/>
                </a:solidFill>
              </a:rPr>
              <a:t>kalincsak.istvan@gmail.com</a:t>
            </a:r>
            <a:endParaRPr lang="hu-HU" altLang="hu-HU">
              <a:solidFill>
                <a:srgbClr val="EAEAEA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0CB2B-4B53-4942-80D1-617844652389}" type="slidenum">
              <a:rPr lang="hu-HU" altLang="hu-HU">
                <a:solidFill>
                  <a:srgbClr val="EAEAEA"/>
                </a:solidFill>
              </a:rPr>
              <a:pPr/>
              <a:t>‹#›</a:t>
            </a:fld>
            <a:endParaRPr lang="hu-HU" altLang="hu-H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0582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040F-CB03-454F-A35D-5F1FA5B23EF6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2014.03.06.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kalincsak.istvan@gmail.com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94DD-FE6F-4165-A8E2-DC2D52DDB86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7030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9DB3-391A-4B15-AB11-2D9FB584AA86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2014.03.06.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kalincsak.istvan@gmail.com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94DD-FE6F-4165-A8E2-DC2D52DDB86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9149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14C1-9111-4B01-AB97-661E50CDFF9A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2014.03.06.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kalincsak.istvan@gmail.com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94DD-FE6F-4165-A8E2-DC2D52DDB86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3217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F98E-7177-42D0-94C9-FE05F1CEA58A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2014.03.06.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kalincsak.istvan@gmail.com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94DD-FE6F-4165-A8E2-DC2D52DDB86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8011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32B36-A3B9-48FB-ABAA-AEB580B7506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2014.03.06.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kalincsak.istvan@gmail.com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94DD-FE6F-4165-A8E2-DC2D52DDB86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0674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B76D-4C07-4B5A-8453-FEFB4AFDA87C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2014.03.06.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kalincsak.istvan@gmail.com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94DD-FE6F-4165-A8E2-DC2D52DDB86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236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25B35-0274-42DB-814C-871556DB3B62}" type="datetime1">
              <a:rPr lang="hu-HU" smtClean="0"/>
              <a:pPr/>
              <a:t>2014.03.06.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kalincsak.istvan@gmail.com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100C-1CF0-4646-BD3C-D1F4F29E6E8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2F09-C107-47AE-9924-0B81AADF8DDF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2014.03.06.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kalincsak.istvan@gmail.com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94DD-FE6F-4165-A8E2-DC2D52DDB86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1889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0A86D-4FC0-4B3C-B9E1-89FF9A562742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2014.03.06.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kalincsak.istvan@gmail.com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94DD-FE6F-4165-A8E2-DC2D52DDB86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805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A4997-226D-4CA5-94BF-B2A0E286F36F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2014.03.06.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kalincsak.istvan@gmail.com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94DD-FE6F-4165-A8E2-DC2D52DDB86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2604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5A77-6E55-49E3-B6FC-8D131399E9F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2014.03.06.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kalincsak.istvan@gmail.com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94DD-FE6F-4165-A8E2-DC2D52DDB86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8536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732A-C7C5-4D74-93ED-05F47EC0B1FE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2014.03.06.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kalincsak.istvan@gmail.com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94DD-FE6F-4165-A8E2-DC2D52DDB86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4834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</p:grpSp>
      <p:sp>
        <p:nvSpPr>
          <p:cNvPr id="3178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hu-HU" noProof="0" smtClean="0"/>
              <a:t>Alcím mintájának szerkesztése</a:t>
            </a:r>
          </a:p>
        </p:txBody>
      </p:sp>
      <p:sp>
        <p:nvSpPr>
          <p:cNvPr id="3178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hu-HU" noProof="0" smtClean="0"/>
              <a:t>Mintacím szerkesztése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02A4AD-32BC-4F47-A29C-7B570F1ABF49}" type="datetime1">
              <a:rPr lang="hu-HU" smtClean="0">
                <a:solidFill>
                  <a:srgbClr val="FFFFFF"/>
                </a:solidFill>
              </a:rPr>
              <a:pPr>
                <a:defRPr/>
              </a:pPr>
              <a:t>2014.03.06.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hu-HU" smtClean="0">
                <a:solidFill>
                  <a:srgbClr val="FFFFFF"/>
                </a:solidFill>
              </a:rPr>
              <a:t>kalincsak.istvan@gmail.com</a:t>
            </a:r>
            <a:endParaRPr lang="hu-HU">
              <a:solidFill>
                <a:srgbClr val="FFFFFF"/>
              </a:solidFill>
            </a:endParaRP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C6AC2E-4A4B-4E49-8748-C90977AD5C98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861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8FBDB-159A-4190-BC2F-D68FE14F287A}" type="datetime1">
              <a:rPr lang="hu-HU" smtClean="0">
                <a:solidFill>
                  <a:srgbClr val="FFFFFF"/>
                </a:solidFill>
              </a:rPr>
              <a:pPr>
                <a:defRPr/>
              </a:pPr>
              <a:t>2014.03.06.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>
                <a:solidFill>
                  <a:srgbClr val="FFFFFF"/>
                </a:solidFill>
              </a:rPr>
              <a:t>kalincsak.istvan@gmail.com</a:t>
            </a:r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2CCE9-7D79-4930-92F6-787B507971EA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1832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1E19A-EC97-4222-A68A-0F919BC299A2}" type="datetime1">
              <a:rPr lang="hu-HU" smtClean="0">
                <a:solidFill>
                  <a:srgbClr val="FFFFFF"/>
                </a:solidFill>
              </a:rPr>
              <a:pPr>
                <a:defRPr/>
              </a:pPr>
              <a:t>2014.03.06.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>
                <a:solidFill>
                  <a:srgbClr val="FFFFFF"/>
                </a:solidFill>
              </a:rPr>
              <a:t>kalincsak.istvan@gmail.com</a:t>
            </a:r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E8935-9793-4E14-BB36-522ADB8642A5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2541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0C8D5-335C-4B79-8B8B-4D99D84FADBD}" type="datetime1">
              <a:rPr lang="hu-HU" smtClean="0">
                <a:solidFill>
                  <a:srgbClr val="FFFFFF"/>
                </a:solidFill>
              </a:rPr>
              <a:pPr>
                <a:defRPr/>
              </a:pPr>
              <a:t>2014.03.06.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>
                <a:solidFill>
                  <a:srgbClr val="FFFFFF"/>
                </a:solidFill>
              </a:rPr>
              <a:t>kalincsak.istvan@gmail.com</a:t>
            </a:r>
            <a:endParaRPr lang="hu-HU">
              <a:solidFill>
                <a:srgbClr val="FFFFFF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C48F1-D992-4E4B-B61E-49413FE05B94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7938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BA67B-66C3-4B2F-A07D-5A3FF73AC7B6}" type="datetime1">
              <a:rPr lang="hu-HU" smtClean="0">
                <a:solidFill>
                  <a:srgbClr val="FFFFFF"/>
                </a:solidFill>
              </a:rPr>
              <a:pPr>
                <a:defRPr/>
              </a:pPr>
              <a:t>2014.03.06.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>
                <a:solidFill>
                  <a:srgbClr val="FFFFFF"/>
                </a:solidFill>
              </a:rPr>
              <a:t>kalincsak.istvan@gmail.com</a:t>
            </a:r>
            <a:endParaRPr lang="hu-HU">
              <a:solidFill>
                <a:srgbClr val="FFFFFF"/>
              </a:solidFill>
            </a:endParaRPr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2A3F7-30CE-4B53-A4E4-AF6DE1B589CD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61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0C89-3886-46B0-88D9-3C19E0575360}" type="datetime1">
              <a:rPr lang="hu-HU" smtClean="0"/>
              <a:pPr/>
              <a:t>2014.03.06.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kalincsak.istvan@gmail.com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100C-1CF0-4646-BD3C-D1F4F29E6E8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C2748-6743-4F49-8E68-12789B7A5173}" type="datetime1">
              <a:rPr lang="hu-HU" smtClean="0">
                <a:solidFill>
                  <a:srgbClr val="FFFFFF"/>
                </a:solidFill>
              </a:rPr>
              <a:pPr>
                <a:defRPr/>
              </a:pPr>
              <a:t>2014.03.06.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>
                <a:solidFill>
                  <a:srgbClr val="FFFFFF"/>
                </a:solidFill>
              </a:rPr>
              <a:t>kalincsak.istvan@gmail.com</a:t>
            </a:r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86A18-5817-4C7A-AD2D-C0BCEE1D9953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9085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2BA8B-B674-48EB-B2C4-B915E754D66D}" type="datetime1">
              <a:rPr lang="hu-HU" smtClean="0">
                <a:solidFill>
                  <a:srgbClr val="FFFFFF"/>
                </a:solidFill>
              </a:rPr>
              <a:pPr>
                <a:defRPr/>
              </a:pPr>
              <a:t>2014.03.06.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>
                <a:solidFill>
                  <a:srgbClr val="FFFFFF"/>
                </a:solidFill>
              </a:rPr>
              <a:t>kalincsak.istvan@gmail.com</a:t>
            </a:r>
            <a:endParaRPr lang="hu-HU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9E2AB-296D-429B-9F7B-9E6D706F1DF3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0804C-7DB5-4658-A10F-ABFD41185C05}" type="datetime1">
              <a:rPr lang="hu-HU" smtClean="0">
                <a:solidFill>
                  <a:srgbClr val="FFFFFF"/>
                </a:solidFill>
              </a:rPr>
              <a:pPr>
                <a:defRPr/>
              </a:pPr>
              <a:t>2014.03.06.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>
                <a:solidFill>
                  <a:srgbClr val="FFFFFF"/>
                </a:solidFill>
              </a:rPr>
              <a:t>kalincsak.istvan@gmail.com</a:t>
            </a:r>
            <a:endParaRPr lang="hu-HU">
              <a:solidFill>
                <a:srgbClr val="FFFFFF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4D6E2-9D10-4941-974A-36FD56BEB0E9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714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B8590-FBC5-449A-946D-DEA4B23A4016}" type="datetime1">
              <a:rPr lang="hu-HU" smtClean="0">
                <a:solidFill>
                  <a:srgbClr val="FFFFFF"/>
                </a:solidFill>
              </a:rPr>
              <a:pPr>
                <a:defRPr/>
              </a:pPr>
              <a:t>2014.03.06.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>
                <a:solidFill>
                  <a:srgbClr val="FFFFFF"/>
                </a:solidFill>
              </a:rPr>
              <a:t>kalincsak.istvan@gmail.com</a:t>
            </a:r>
            <a:endParaRPr lang="hu-HU">
              <a:solidFill>
                <a:srgbClr val="FFFFFF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633C8-8ECD-4B6A-9EB7-9EA8B4018A9E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0013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72C75-B0AD-4F37-AF72-39ED0C47A839}" type="datetime1">
              <a:rPr lang="hu-HU" smtClean="0">
                <a:solidFill>
                  <a:srgbClr val="FFFFFF"/>
                </a:solidFill>
              </a:rPr>
              <a:pPr>
                <a:defRPr/>
              </a:pPr>
              <a:t>2014.03.06.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>
                <a:solidFill>
                  <a:srgbClr val="FFFFFF"/>
                </a:solidFill>
              </a:rPr>
              <a:t>kalincsak.istvan@gmail.com</a:t>
            </a:r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34B46-4243-4409-8BAB-E04AAE54E969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05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93236-3F83-4961-BD4B-5D258E6C8B04}" type="datetime1">
              <a:rPr lang="hu-HU" smtClean="0">
                <a:solidFill>
                  <a:srgbClr val="FFFFFF"/>
                </a:solidFill>
              </a:rPr>
              <a:pPr>
                <a:defRPr/>
              </a:pPr>
              <a:t>2014.03.06.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>
                <a:solidFill>
                  <a:srgbClr val="FFFFFF"/>
                </a:solidFill>
              </a:rPr>
              <a:t>kalincsak.istvan@gmail.com</a:t>
            </a:r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3B44B-6E9D-4523-8D66-49668185CE6C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9581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3B7E5-EA4C-461F-AB44-4D9FCCC30E5D}" type="datetime1">
              <a:rPr lang="hu-HU" smtClean="0">
                <a:solidFill>
                  <a:srgbClr val="FFFFFF"/>
                </a:solidFill>
              </a:rPr>
              <a:pPr>
                <a:defRPr/>
              </a:pPr>
              <a:t>2014.03.06.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>
                <a:solidFill>
                  <a:srgbClr val="FFFFFF"/>
                </a:solidFill>
              </a:rPr>
              <a:t>kalincsak.istvan@gmail.com</a:t>
            </a:r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39D27-41D1-465D-9FB4-2CB232F883E9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4630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8F78-A6BD-4E3B-ADE0-5F67B48D3816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2014.03.06.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kalincsak.istvan@gmail.com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94DD-FE6F-4165-A8E2-DC2D52DDB86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6263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D665-CC49-4557-A307-97800EB6CB99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2014.03.06.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kalincsak.istvan@gmail.com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94DD-FE6F-4165-A8E2-DC2D52DDB86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5681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B5BB-3239-46EA-B463-360652A5BFBF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2014.03.06.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kalincsak.istvan@gmail.com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94DD-FE6F-4165-A8E2-DC2D52DDB86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241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49F64-B9E9-44D0-99ED-0844243EA250}" type="datetime1">
              <a:rPr lang="hu-HU" smtClean="0"/>
              <a:pPr/>
              <a:t>2014.03.06.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kalincsak.istvan@gmail.com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100C-1CF0-4646-BD3C-D1F4F29E6E8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694A-1882-44CB-9774-BE02DA38C58C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2014.03.06.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kalincsak.istvan@gmail.com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94DD-FE6F-4165-A8E2-DC2D52DDB86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537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551F-B31D-46D3-9596-1D628AD983DA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2014.03.06.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kalincsak.istvan@gmail.com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94DD-FE6F-4165-A8E2-DC2D52DDB86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5255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68AC-8AFB-47D1-8ACF-58905DE82586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2014.03.06.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kalincsak.istvan@gmail.com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94DD-FE6F-4165-A8E2-DC2D52DDB86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775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577AD-6CC1-427D-A8B8-38AF9533559A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2014.03.06.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kalincsak.istvan@gmail.com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94DD-FE6F-4165-A8E2-DC2D52DDB86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7461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52D9-8D8F-444F-987C-94B8234D0585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2014.03.06.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kalincsak.istvan@gmail.com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94DD-FE6F-4165-A8E2-DC2D52DDB86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4079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11DAD-28C0-4615-86FF-A11E72919FB4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2014.03.06.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kalincsak.istvan@gmail.com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94DD-FE6F-4165-A8E2-DC2D52DDB86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0402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BA51-90AC-4BA8-BDCA-082BE93A8457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2014.03.06.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kalincsak.istvan@gmail.com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94DD-FE6F-4165-A8E2-DC2D52DDB86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1394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8DB4-3996-42A6-A406-8855E4B8B817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2014.03.06.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kalincsak.istvan@gmail.com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94DD-FE6F-4165-A8E2-DC2D52DDB86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866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17A7-8AED-43DE-A13A-C253D05DCC48}" type="datetime1">
              <a:rPr lang="hu-HU" smtClean="0"/>
              <a:pPr/>
              <a:t>2014.03.06.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kalincsak.istvan@gmail.com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100C-1CF0-4646-BD3C-D1F4F29E6E8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47C6-DBBE-4CAB-8F75-E6F1EAA7A8CB}" type="datetime1">
              <a:rPr lang="hu-HU" smtClean="0"/>
              <a:pPr/>
              <a:t>2014.03.06.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kalincsak.istvan@gmail.com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100C-1CF0-4646-BD3C-D1F4F29E6E8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u-H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Kép beszúrásához kattintson az ikonra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1BF3-C232-4D26-BE9F-792DA819F06C}" type="datetime1">
              <a:rPr lang="hu-HU" smtClean="0"/>
              <a:pPr/>
              <a:t>2014.03.06.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kalincsak.istvan@gmail.com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100C-1CF0-4646-BD3C-D1F4F29E6E8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7118C4A-AF14-442F-922C-220329697D43}" type="datetime1">
              <a:rPr lang="hu-HU" smtClean="0"/>
              <a:pPr/>
              <a:t>2014.03.06.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hu-HU" smtClean="0"/>
              <a:t>kalincsak.istvan@gmail.com</a:t>
            </a:r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226100C-1CF0-4646-BD3C-D1F4F29E6E88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 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39292E0-9D4A-4EAA-9400-438796A4CC14}" type="datetime1">
              <a:rPr lang="hu-HU" altLang="hu-HU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2014.03.06.</a:t>
            </a:fld>
            <a:endParaRPr lang="hu-HU" altLang="hu-H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mtClean="0">
                <a:solidFill>
                  <a:srgbClr val="000000"/>
                </a:solidFill>
              </a:rPr>
              <a:t>kalincsak.istvan@gmail.com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F6D5893-31D3-453D-ABE8-D4C006A89D91}" type="slidenum">
              <a:rPr lang="hu-HU" altLang="hu-HU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altLang="hu-H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56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9459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mtClean="0">
                <a:solidFill>
                  <a:srgbClr val="EAEAEA"/>
                </a:solidFill>
              </a:endParaRPr>
            </a:p>
          </p:txBody>
        </p:sp>
        <p:sp>
          <p:nvSpPr>
            <p:cNvPr id="1946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mtClean="0">
                <a:solidFill>
                  <a:srgbClr val="EAEAEA"/>
                </a:solidFill>
              </a:endParaRPr>
            </a:p>
          </p:txBody>
        </p:sp>
        <p:sp>
          <p:nvSpPr>
            <p:cNvPr id="1946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mtClean="0">
                <a:solidFill>
                  <a:srgbClr val="EAEAEA"/>
                </a:solidFill>
              </a:endParaRPr>
            </a:p>
          </p:txBody>
        </p:sp>
        <p:sp>
          <p:nvSpPr>
            <p:cNvPr id="1946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mtClean="0">
                <a:solidFill>
                  <a:srgbClr val="EAEAEA"/>
                </a:solidFill>
              </a:endParaRPr>
            </a:p>
          </p:txBody>
        </p:sp>
        <p:sp>
          <p:nvSpPr>
            <p:cNvPr id="1946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mtClean="0">
                <a:solidFill>
                  <a:srgbClr val="EAEAEA"/>
                </a:solidFill>
              </a:endParaRPr>
            </a:p>
          </p:txBody>
        </p:sp>
        <p:sp>
          <p:nvSpPr>
            <p:cNvPr id="1946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mtClean="0">
                <a:solidFill>
                  <a:srgbClr val="EAEAEA"/>
                </a:solidFill>
              </a:endParaRPr>
            </a:p>
          </p:txBody>
        </p:sp>
        <p:sp>
          <p:nvSpPr>
            <p:cNvPr id="1946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mtClean="0">
                <a:solidFill>
                  <a:srgbClr val="EAEAEA"/>
                </a:solidFill>
              </a:endParaRPr>
            </a:p>
          </p:txBody>
        </p:sp>
        <p:sp>
          <p:nvSpPr>
            <p:cNvPr id="1946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mtClean="0">
                <a:solidFill>
                  <a:srgbClr val="EAEAEA"/>
                </a:solidFill>
              </a:endParaRPr>
            </a:p>
          </p:txBody>
        </p:sp>
        <p:sp>
          <p:nvSpPr>
            <p:cNvPr id="1946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mtClean="0">
                <a:solidFill>
                  <a:srgbClr val="EAEAEA"/>
                </a:solidFill>
              </a:endParaRPr>
            </a:p>
          </p:txBody>
        </p:sp>
        <p:sp>
          <p:nvSpPr>
            <p:cNvPr id="1946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mtClean="0">
                <a:solidFill>
                  <a:srgbClr val="EAEAEA"/>
                </a:solidFill>
              </a:endParaRPr>
            </a:p>
          </p:txBody>
        </p:sp>
        <p:sp>
          <p:nvSpPr>
            <p:cNvPr id="1946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mtClean="0">
                <a:solidFill>
                  <a:srgbClr val="EAEAEA"/>
                </a:solidFill>
              </a:endParaRPr>
            </a:p>
          </p:txBody>
        </p:sp>
        <p:sp>
          <p:nvSpPr>
            <p:cNvPr id="1947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mtClean="0">
                <a:solidFill>
                  <a:srgbClr val="EAEAEA"/>
                </a:solidFill>
              </a:endParaRPr>
            </a:p>
          </p:txBody>
        </p:sp>
        <p:sp>
          <p:nvSpPr>
            <p:cNvPr id="1947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mtClean="0">
                <a:solidFill>
                  <a:srgbClr val="EAEAEA"/>
                </a:solidFill>
              </a:endParaRPr>
            </a:p>
          </p:txBody>
        </p:sp>
        <p:sp>
          <p:nvSpPr>
            <p:cNvPr id="1947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mtClean="0">
                <a:solidFill>
                  <a:srgbClr val="EAEAEA"/>
                </a:solidFill>
              </a:endParaRPr>
            </a:p>
          </p:txBody>
        </p:sp>
        <p:sp>
          <p:nvSpPr>
            <p:cNvPr id="1947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mtClean="0">
                <a:solidFill>
                  <a:srgbClr val="EAEAEA"/>
                </a:solidFill>
              </a:endParaRPr>
            </a:p>
          </p:txBody>
        </p:sp>
      </p:grpSp>
      <p:sp>
        <p:nvSpPr>
          <p:cNvPr id="1947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947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DB3F4DB-6EF2-41F3-81C3-A467945E09E0}" type="datetime1">
              <a:rPr lang="hu-HU" altLang="hu-HU" smtClean="0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2014.03.06.</a:t>
            </a:fld>
            <a:endParaRPr lang="hu-HU" altLang="hu-HU" smtClean="0">
              <a:solidFill>
                <a:srgbClr val="EAEAEA"/>
              </a:solidFill>
            </a:endParaRPr>
          </a:p>
        </p:txBody>
      </p:sp>
      <p:sp>
        <p:nvSpPr>
          <p:cNvPr id="1947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smtClean="0">
                <a:solidFill>
                  <a:srgbClr val="EAEAEA"/>
                </a:solidFill>
              </a:rPr>
              <a:t>kalincsak.istvan@gmail.com</a:t>
            </a:r>
          </a:p>
        </p:txBody>
      </p:sp>
      <p:sp>
        <p:nvSpPr>
          <p:cNvPr id="1947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CE7CC6-5902-4080-9D3A-E52B345891EB}" type="slidenum">
              <a:rPr lang="hu-HU" altLang="hu-HU" smtClean="0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altLang="hu-HU" smtClean="0">
              <a:solidFill>
                <a:srgbClr val="EAEAEA"/>
              </a:solidFill>
            </a:endParaRPr>
          </a:p>
        </p:txBody>
      </p:sp>
      <p:sp>
        <p:nvSpPr>
          <p:cNvPr id="1947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28129459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07916-3EFB-476B-B855-131E8D2BFA9A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2014.03.06.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kalincsak.istvan@gmail.com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B94DD-FE6F-4165-A8E2-DC2D52DDB86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26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3072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2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2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2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2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2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2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3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3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3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3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3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3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3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3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4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4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4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4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4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4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4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4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4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4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5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5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5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5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5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5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5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</p:grpSp>
      <p:sp>
        <p:nvSpPr>
          <p:cNvPr id="3075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3075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3075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FA5D28-ADD8-4A04-8726-0A473152EB2C}" type="datetime1">
              <a:rPr lang="hu-H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2014.03.06.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3076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FFFFFF"/>
                </a:solidFill>
              </a:rPr>
              <a:t>kalincsak.istvan@gmail.com</a:t>
            </a:r>
            <a:endParaRPr lang="hu-HU">
              <a:solidFill>
                <a:srgbClr val="FFFFFF"/>
              </a:solidFill>
            </a:endParaRPr>
          </a:p>
        </p:txBody>
      </p:sp>
      <p:sp>
        <p:nvSpPr>
          <p:cNvPr id="3076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3CA8B8-A679-4176-A361-90BEF4D2937D}" type="slidenum">
              <a:rPr lang="hu-H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8193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DA076-0D8F-4DBF-9674-EE1C029FCAC5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2014.03.06.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kalincsak.istvan@gmail.com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B94DD-FE6F-4165-A8E2-DC2D52DDB86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64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bikemag.hu/images/2013/07/BikeFun-Skystream-fejv%C3%A9d%C5%91_2.jpeg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sa.ie/RSA/Road-Safety/Campaigns/Current-road-safety-campaigns/Cycle-Smart-Cycle-Safe/" TargetMode="Externa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2F09-C107-47AE-9924-0B81AADF8DDF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2014.03.06.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kalincsak.istvan@gmail.com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94DD-FE6F-4165-A8E2-DC2D52DDB86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53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Magyarázat</a:t>
            </a:r>
            <a:endParaRPr lang="hu-HU" dirty="0"/>
          </a:p>
        </p:txBody>
      </p:sp>
      <p:pic>
        <p:nvPicPr>
          <p:cNvPr id="1026" name="Picture 2" descr="BikeFun Skystream fejvédő_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64" y="1340768"/>
            <a:ext cx="3672408" cy="243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935596" y="3973387"/>
            <a:ext cx="66967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b="1" i="0" dirty="0" smtClean="0">
                <a:solidFill>
                  <a:srgbClr val="000000"/>
                </a:solidFill>
                <a:effectLst/>
                <a:latin typeface="Arial"/>
              </a:rPr>
              <a:t>A kerékpározás nem éppen veszélytelen üzem, útközben – akár forgalomban akár az erdei utakon haladsz – sok veszély leselkedik rád. A bukósisak viselete elengedhetetlen a biztonságos kerékpározáshoz, bukáskor a fejsérülés sajnos igen gyakori. Ráadásul ma már nem panaszkodhatunk a bukósisakok otromba megjelenésére vagy izzasztó hatására: a korszerű típusok nemcsak tökéletesen szellőznek, de egyben esztétikus, sportos megjelenést biztosítanak.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F3AA-FF82-4735-BB0D-9CB89ECB5B94}" type="datetime1">
              <a:rPr lang="hu-HU" smtClean="0"/>
              <a:pPr/>
              <a:t>2014.03.06.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kalincsak.istvan@gmail.com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100C-1CF0-4646-BD3C-D1F4F29E6E88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48599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Kérdés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2269994" y="1412776"/>
            <a:ext cx="583039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u-HU" sz="2800" dirty="0" smtClean="0">
                <a:effectLst/>
                <a:latin typeface="Arial"/>
                <a:ea typeface="Calibri"/>
                <a:cs typeface="Times New Roman"/>
              </a:rPr>
              <a:t>5. Melyik felszerelés </a:t>
            </a:r>
            <a:r>
              <a:rPr lang="hu-HU" sz="3600" dirty="0" smtClean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kötelező</a:t>
            </a:r>
            <a:r>
              <a:rPr lang="hu-HU" sz="3200" dirty="0" smtClean="0"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hu-HU" sz="2800" dirty="0" smtClean="0">
                <a:effectLst/>
                <a:latin typeface="Arial"/>
                <a:ea typeface="Calibri"/>
                <a:cs typeface="Times New Roman"/>
              </a:rPr>
              <a:t>a biztonságos kerékpározáshoz? (Több jó válaszod is lehet!)</a:t>
            </a:r>
          </a:p>
          <a:p>
            <a:pPr>
              <a:spcAft>
                <a:spcPts val="0"/>
              </a:spcAft>
            </a:pPr>
            <a:endParaRPr lang="hu-HU" sz="28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</a:pPr>
            <a:r>
              <a:rPr lang="hu-HU" sz="2800" dirty="0" smtClean="0">
                <a:effectLst/>
                <a:latin typeface="Arial"/>
                <a:ea typeface="Calibri"/>
                <a:cs typeface="Times New Roman"/>
              </a:rPr>
              <a:t>baseballsapka</a:t>
            </a:r>
            <a:endParaRPr lang="hu-HU" sz="28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</a:pPr>
            <a:r>
              <a:rPr lang="hu-HU" sz="2800" dirty="0" smtClean="0">
                <a:effectLst/>
                <a:latin typeface="Arial"/>
                <a:ea typeface="Calibri"/>
                <a:cs typeface="Times New Roman"/>
              </a:rPr>
              <a:t>helyesen beállított bukósisak</a:t>
            </a:r>
            <a:endParaRPr lang="hu-HU" sz="28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800" u="sng" dirty="0" smtClean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lámpák és macskaszem</a:t>
            </a:r>
            <a:endParaRPr lang="hu-HU" sz="2800" u="sng" dirty="0" smtClean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45720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800" u="sng" dirty="0" smtClean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láthatósági mellény</a:t>
            </a:r>
            <a:endParaRPr lang="hu-HU" sz="2800" u="sng" dirty="0" smtClean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</a:pPr>
            <a:r>
              <a:rPr lang="hu-HU" sz="2800" dirty="0" smtClean="0">
                <a:effectLst/>
                <a:latin typeface="Arial"/>
                <a:ea typeface="Calibri"/>
                <a:cs typeface="Times New Roman"/>
              </a:rPr>
              <a:t>többfokozatú sebességváltó</a:t>
            </a:r>
            <a:endParaRPr lang="hu-HU" sz="2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36A9-DFAE-424E-B49E-1000418F0629}" type="datetime1">
              <a:rPr lang="hu-HU" smtClean="0"/>
              <a:pPr/>
              <a:t>2014.03.06.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kalincsak.istvan@gmail.com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100C-1CF0-4646-BD3C-D1F4F29E6E88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9628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Magyarázat</a:t>
            </a:r>
            <a:endParaRPr lang="hu-HU" dirty="0"/>
          </a:p>
        </p:txBody>
      </p:sp>
      <p:pic>
        <p:nvPicPr>
          <p:cNvPr id="3" name="Kép 2" descr="http://www.kerekparos.com/kresz/kerekpar-kotelezo-ajanlott-felszerelesei-2011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208912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6C06-7A77-4A60-B475-CE71FDB7C68F}" type="datetime1">
              <a:rPr lang="hu-HU" smtClean="0"/>
              <a:pPr/>
              <a:t>2014.03.06.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kalincsak.istvan@gmail.com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100C-1CF0-4646-BD3C-D1F4F29E6E88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6864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Kérdés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2286000" y="1628800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hu-HU" sz="2400" dirty="0" smtClean="0">
                <a:effectLst/>
                <a:latin typeface="Arial"/>
                <a:ea typeface="Calibri"/>
                <a:cs typeface="Times New Roman"/>
              </a:rPr>
              <a:t>6. Milyen ruházat teszi biztonságossá a kerékpározást? (Több jó válaszod is lehet!)</a:t>
            </a:r>
            <a:endParaRPr lang="hu-HU" sz="24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</a:pPr>
            <a:r>
              <a:rPr lang="hu-HU" sz="2400" u="sng" dirty="0" smtClean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biciklis ruha fényvisszaverő csíkokkal</a:t>
            </a:r>
            <a:endParaRPr lang="hu-HU" sz="2400" u="sng" dirty="0" smtClean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</a:pPr>
            <a:r>
              <a:rPr lang="hu-HU" sz="2400" u="sng" dirty="0" smtClean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sárga fényvisszaverő mellény, amilyen apának is kell, hogy legyen a kocsiban</a:t>
            </a:r>
            <a:endParaRPr lang="hu-HU" sz="2400" u="sng" dirty="0" smtClean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</a:pPr>
            <a:r>
              <a:rPr lang="hu-HU" sz="2400" dirty="0" smtClean="0">
                <a:effectLst/>
                <a:latin typeface="Arial"/>
                <a:ea typeface="Calibri"/>
                <a:cs typeface="Times New Roman"/>
              </a:rPr>
              <a:t>sötét színű ruházat</a:t>
            </a:r>
            <a:endParaRPr lang="hu-HU" sz="24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</a:pPr>
            <a:r>
              <a:rPr lang="hu-HU" sz="2400" dirty="0" smtClean="0">
                <a:effectLst/>
                <a:latin typeface="Arial"/>
                <a:ea typeface="Calibri"/>
                <a:cs typeface="Times New Roman"/>
              </a:rPr>
              <a:t>fekete póló a kedvenc együtteseddel</a:t>
            </a:r>
            <a:endParaRPr lang="hu-H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71C4-B957-44A7-A4AF-41293AD63133}" type="datetime1">
              <a:rPr lang="hu-HU" smtClean="0"/>
              <a:pPr/>
              <a:t>2014.03.06.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kalincsak.istvan@gmail.com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100C-1CF0-4646-BD3C-D1F4F29E6E88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4326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Magyarázat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379639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77579"/>
            <a:ext cx="3168352" cy="243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Bike nighti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798" y="3826120"/>
            <a:ext cx="3989322" cy="292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8AD68-8371-49F6-A80F-B001AC220931}" type="datetime1">
              <a:rPr lang="hu-HU" smtClean="0"/>
              <a:pPr/>
              <a:t>2014.03.06.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kalincsak.istvan@gmail.com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100C-1CF0-4646-BD3C-D1F4F29E6E88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668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Kérdés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2286000" y="1412776"/>
            <a:ext cx="4572000" cy="51090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hu-HU" sz="2800" dirty="0" smtClean="0">
                <a:effectLst/>
                <a:latin typeface="Arial"/>
                <a:ea typeface="Calibri"/>
                <a:cs typeface="Times New Roman"/>
              </a:rPr>
              <a:t>7. Hogyan kell kerékpározni az utakon? (Több jó válaszod is lehet!)</a:t>
            </a:r>
            <a:endParaRPr lang="hu-HU" sz="28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</a:pPr>
            <a:r>
              <a:rPr lang="hu-HU" sz="2800" u="sng" dirty="0" smtClean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betartva a közlekedés szabályait</a:t>
            </a:r>
            <a:endParaRPr lang="hu-HU" sz="2800" u="sng" dirty="0" smtClean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</a:pPr>
            <a:r>
              <a:rPr lang="hu-HU" sz="2800" dirty="0" smtClean="0">
                <a:effectLst/>
                <a:latin typeface="Arial"/>
                <a:ea typeface="Calibri"/>
                <a:cs typeface="Times New Roman"/>
              </a:rPr>
              <a:t>gyorsan, társaiddal egymás mellett tekerve</a:t>
            </a:r>
            <a:endParaRPr lang="hu-HU" sz="28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</a:pPr>
            <a:r>
              <a:rPr lang="hu-HU" sz="2800" u="sng" dirty="0" smtClean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védőfelszereléseket használva</a:t>
            </a:r>
            <a:endParaRPr lang="hu-HU" sz="2800" u="sng" dirty="0" smtClean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</a:pPr>
            <a:r>
              <a:rPr lang="hu-HU" sz="2800" dirty="0" smtClean="0">
                <a:effectLst/>
                <a:latin typeface="Arial"/>
                <a:ea typeface="Calibri"/>
                <a:cs typeface="Times New Roman"/>
              </a:rPr>
              <a:t>az út közepén szlalomozva</a:t>
            </a:r>
            <a:endParaRPr lang="hu-HU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hu-HU" dirty="0" smtClean="0">
                <a:effectLst/>
                <a:latin typeface="Arial"/>
                <a:ea typeface="Calibri"/>
                <a:cs typeface="Times New Roman"/>
              </a:rPr>
              <a:t> </a:t>
            </a:r>
            <a:endParaRPr lang="hu-H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B2B7A-2C6F-46CF-8B21-4F1158C59420}" type="datetime1">
              <a:rPr lang="hu-HU" smtClean="0"/>
              <a:pPr/>
              <a:t>2014.03.06.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kalincsak.istvan@gmail.com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100C-1CF0-4646-BD3C-D1F4F29E6E88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5634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Magyarázat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827584" y="1772816"/>
            <a:ext cx="799288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222222"/>
                </a:solidFill>
                <a:latin typeface="Tahoma"/>
              </a:rPr>
              <a:t>1/1975. (II. 5.) KPM-BM együttes rendelet</a:t>
            </a:r>
            <a:endParaRPr lang="hu-HU" sz="2800" dirty="0">
              <a:solidFill>
                <a:srgbClr val="222222"/>
              </a:solidFill>
              <a:latin typeface="Tahoma"/>
            </a:endParaRPr>
          </a:p>
          <a:p>
            <a:pPr algn="ctr"/>
            <a:r>
              <a:rPr lang="hu-HU" sz="2800" b="1" dirty="0">
                <a:solidFill>
                  <a:srgbClr val="222222"/>
                </a:solidFill>
                <a:latin typeface="Tahoma"/>
              </a:rPr>
              <a:t>a közúti közlekedés szabályairól</a:t>
            </a:r>
            <a:endParaRPr lang="hu-HU" sz="2800" dirty="0">
              <a:solidFill>
                <a:srgbClr val="222222"/>
              </a:solidFill>
              <a:latin typeface="Tahoma"/>
            </a:endParaRPr>
          </a:p>
          <a:p>
            <a:pPr algn="just"/>
            <a:r>
              <a:rPr lang="hu-HU" dirty="0">
                <a:solidFill>
                  <a:srgbClr val="222222"/>
                </a:solidFill>
                <a:latin typeface="Tahoma"/>
              </a:rPr>
              <a:t>A közúti közlekedés biztonsága és zavartalansága fontos társadalmi érdek. A biztonságos és zavartalan közlekedés alapvető feltétele, hogy a közlekedési szabályokat mindenki megtartsa és számíthasson arra, hogy azokat mások is megtartják. Emellett szükséges az is, hogy a közlekedés résztvevői előzékenyek és türelmesek legyenek egymással szemben</a:t>
            </a:r>
            <a:r>
              <a:rPr lang="hu-HU" dirty="0" smtClean="0">
                <a:solidFill>
                  <a:srgbClr val="222222"/>
                </a:solidFill>
                <a:latin typeface="Tahoma"/>
              </a:rPr>
              <a:t>.</a:t>
            </a:r>
            <a:endParaRPr lang="hu-HU" dirty="0">
              <a:solidFill>
                <a:srgbClr val="222222"/>
              </a:solidFill>
              <a:latin typeface="Tahoma"/>
            </a:endParaRP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4591-BD15-45E8-96BA-078751245359}" type="datetime1">
              <a:rPr lang="hu-HU" smtClean="0"/>
              <a:pPr/>
              <a:t>2014.03.06.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kalincsak.istvan@gmail.com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100C-1CF0-4646-BD3C-D1F4F29E6E88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497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Kérdés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2051720" y="1700808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hu-HU" sz="2800" dirty="0" smtClean="0">
                <a:effectLst/>
                <a:latin typeface="Arial"/>
                <a:ea typeface="Calibri"/>
                <a:cs typeface="Times New Roman"/>
              </a:rPr>
              <a:t>8. Milyen utakon szabad biciklizni? (Több jó válaszod is lehet!)</a:t>
            </a:r>
            <a:endParaRPr lang="hu-HU" sz="28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</a:pPr>
            <a:r>
              <a:rPr lang="hu-HU" sz="2800" dirty="0" smtClean="0">
                <a:effectLst/>
                <a:latin typeface="Arial"/>
                <a:ea typeface="Calibri"/>
                <a:cs typeface="Times New Roman"/>
              </a:rPr>
              <a:t>autópályán</a:t>
            </a:r>
            <a:endParaRPr lang="hu-HU" sz="28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</a:pPr>
            <a:r>
              <a:rPr lang="hu-HU" sz="2800" u="sng" dirty="0" smtClean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kerékpárúton</a:t>
            </a:r>
            <a:endParaRPr lang="hu-HU" sz="2800" u="sng" dirty="0" smtClean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</a:pPr>
            <a:r>
              <a:rPr lang="hu-HU" sz="2800" dirty="0" smtClean="0">
                <a:effectLst/>
                <a:latin typeface="Arial"/>
                <a:ea typeface="Calibri"/>
                <a:cs typeface="Times New Roman"/>
              </a:rPr>
              <a:t>főút jelzőtáblával jelölt úton életkori megkötés nélkül </a:t>
            </a:r>
            <a:endParaRPr lang="hu-HU" sz="28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</a:pPr>
            <a:r>
              <a:rPr lang="hu-HU" sz="2800" u="sng" dirty="0" smtClean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kerékpársávon</a:t>
            </a:r>
            <a:endParaRPr lang="hu-HU" sz="2800" u="sng" dirty="0" smtClean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</a:pPr>
            <a:r>
              <a:rPr lang="hu-HU" sz="2800" dirty="0" smtClean="0">
                <a:effectLst/>
                <a:latin typeface="Arial"/>
                <a:ea typeface="Calibri"/>
                <a:cs typeface="Times New Roman"/>
              </a:rPr>
              <a:t>járdán, ha az úttesten megtiltották </a:t>
            </a:r>
            <a:endParaRPr lang="hu-HU" sz="2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2B6B2-15D2-4CCE-9EF6-556B2F3108B5}" type="datetime1">
              <a:rPr lang="hu-HU" smtClean="0"/>
              <a:pPr/>
              <a:t>2014.03.06.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kalincsak.istvan@gmail.com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100C-1CF0-4646-BD3C-D1F4F29E6E88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480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87" y="1772816"/>
            <a:ext cx="20383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99396"/>
            <a:ext cx="19621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841" y="1614651"/>
            <a:ext cx="197167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938" y="1956436"/>
            <a:ext cx="22479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899592" y="332656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0000"/>
                </a:solidFill>
              </a:rPr>
              <a:t>A kerékpárral történő közlekedés lehetőségei:</a:t>
            </a:r>
            <a:endParaRPr lang="hu-HU" b="1" dirty="0">
              <a:solidFill>
                <a:srgbClr val="000000"/>
              </a:solidFill>
            </a:endParaRPr>
          </a:p>
        </p:txBody>
      </p:sp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27721"/>
            <a:ext cx="222885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E2E9D-D2E6-49C3-B650-6ABFEB9AFE5C}" type="datetime1">
              <a:rPr lang="hu-HU" altLang="hu-HU" smtClean="0">
                <a:solidFill>
                  <a:srgbClr val="000000"/>
                </a:solidFill>
              </a:rPr>
              <a:pPr/>
              <a:t>2014.03.06.</a:t>
            </a:fld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 smtClean="0">
                <a:solidFill>
                  <a:srgbClr val="000000"/>
                </a:solidFill>
              </a:rPr>
              <a:t>kalincsak.istvan@gmail.com</a:t>
            </a: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9F132-4D6A-44D3-9809-9C63EDC9982F}" type="slidenum">
              <a:rPr lang="hu-HU" altLang="hu-HU" smtClean="0">
                <a:solidFill>
                  <a:srgbClr val="000000"/>
                </a:solidFill>
              </a:rPr>
              <a:pPr/>
              <a:t>18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62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51309"/>
            <a:ext cx="2592288" cy="342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51309"/>
            <a:ext cx="19812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6092552" y="1403709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868144" y="1251309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000002"/>
                </a:solidFill>
              </a:rPr>
              <a:t>Leállósávon vagy kerékpározásra alkalmas </a:t>
            </a:r>
            <a:r>
              <a:rPr lang="hu-HU" b="1" dirty="0" smtClean="0">
                <a:solidFill>
                  <a:srgbClr val="000002"/>
                </a:solidFill>
              </a:rPr>
              <a:t>útpadkán,</a:t>
            </a:r>
          </a:p>
          <a:p>
            <a:r>
              <a:rPr lang="hu-HU" dirty="0">
                <a:solidFill>
                  <a:srgbClr val="000000"/>
                </a:solidFill>
              </a:rPr>
              <a:t>Az úttest jobb szélén, többsávos úton a </a:t>
            </a:r>
            <a:r>
              <a:rPr lang="hu-HU" dirty="0" smtClean="0">
                <a:solidFill>
                  <a:srgbClr val="000000"/>
                </a:solidFill>
              </a:rPr>
              <a:t>külső</a:t>
            </a:r>
            <a:endParaRPr lang="hu-HU" dirty="0">
              <a:solidFill>
                <a:srgbClr val="000000"/>
              </a:solidFill>
            </a:endParaRPr>
          </a:p>
          <a:p>
            <a:r>
              <a:rPr lang="hu-HU" dirty="0" smtClean="0">
                <a:solidFill>
                  <a:srgbClr val="000000"/>
                </a:solidFill>
              </a:rPr>
              <a:t>Sávban,</a:t>
            </a: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9D6A-D8DF-490B-80FD-48F2A043BBDC}" type="datetime1">
              <a:rPr lang="hu-HU" altLang="hu-HU" smtClean="0">
                <a:solidFill>
                  <a:srgbClr val="000000"/>
                </a:solidFill>
              </a:rPr>
              <a:pPr/>
              <a:t>2014.03.06.</a:t>
            </a:fld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 smtClean="0">
                <a:solidFill>
                  <a:srgbClr val="000000"/>
                </a:solidFill>
              </a:rPr>
              <a:t>kalincsak.istvan@gmail.com</a:t>
            </a: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9F132-4D6A-44D3-9809-9C63EDC9982F}" type="slidenum">
              <a:rPr lang="hu-HU" altLang="hu-HU" smtClean="0">
                <a:solidFill>
                  <a:srgbClr val="000000"/>
                </a:solidFill>
              </a:rPr>
              <a:pPr/>
              <a:t>19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1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76373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Közlekedj  biztonságosabban!</a:t>
            </a:r>
            <a:br>
              <a:rPr lang="hu-HU" dirty="0" smtClean="0"/>
            </a:br>
            <a:r>
              <a:rPr lang="hu-HU" dirty="0" smtClean="0"/>
              <a:t>Tesztkérdések és a megoldások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47664" y="4293096"/>
            <a:ext cx="6400800" cy="1752600"/>
          </a:xfrm>
        </p:spPr>
        <p:txBody>
          <a:bodyPr/>
          <a:lstStyle/>
          <a:p>
            <a:r>
              <a:rPr lang="hu-HU" dirty="0" smtClean="0"/>
              <a:t>ÁLTALÁNOS Iskola Hegyeshalom</a:t>
            </a:r>
          </a:p>
          <a:p>
            <a:r>
              <a:rPr lang="hu-HU" dirty="0" smtClean="0"/>
              <a:t>2013.November 22.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57204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95288" y="549275"/>
            <a:ext cx="7991475" cy="520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romanUcPeriod"/>
            </a:pPr>
            <a:r>
              <a:rPr lang="hu-HU" altLang="hu-HU" sz="3200" b="1" dirty="0" smtClean="0">
                <a:solidFill>
                  <a:srgbClr val="EAEAEA"/>
                </a:solidFill>
                <a:latin typeface="Algerian" pitchFamily="82" charset="0"/>
              </a:rPr>
              <a:t>Önálló kerékpárforgalmi létesítmények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altLang="hu-HU" sz="3200" b="1" dirty="0" smtClean="0">
              <a:solidFill>
                <a:srgbClr val="EAEAEA"/>
              </a:solidFill>
              <a:latin typeface="Algerian" pitchFamily="82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sz="2400" dirty="0" smtClean="0">
                <a:solidFill>
                  <a:srgbClr val="EAEAEA"/>
                </a:solidFill>
              </a:rPr>
              <a:t>1. Az útpálya felületen burkolati jellel elválasztott kerékpárforgalmi létesítmény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sz="2400" dirty="0" smtClean="0">
                <a:solidFill>
                  <a:srgbClr val="EAEAEA"/>
                </a:solidFill>
              </a:rPr>
              <a:t>	1. Kerékpársáv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sz="2400" dirty="0" smtClean="0">
                <a:solidFill>
                  <a:srgbClr val="EAEAEA"/>
                </a:solidFill>
              </a:rPr>
              <a:t>2. Kerékpárutak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sz="2400" dirty="0" smtClean="0">
                <a:solidFill>
                  <a:srgbClr val="EAEAEA"/>
                </a:solidFill>
              </a:rPr>
              <a:t>	1. Közút melletti kétirányú kerékpárút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sz="2400" dirty="0" smtClean="0">
                <a:solidFill>
                  <a:srgbClr val="EAEAEA"/>
                </a:solidFill>
              </a:rPr>
              <a:t>	2. Közút melletti egyirányú kétoldali kerékpárút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sz="2400" dirty="0" smtClean="0">
                <a:solidFill>
                  <a:srgbClr val="EAEAEA"/>
                </a:solidFill>
              </a:rPr>
              <a:t>3. A gyalogos forgalomhoz kapcsolódó kerékpárforgalmi létesítmények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sz="2400" dirty="0" smtClean="0">
                <a:solidFill>
                  <a:srgbClr val="EAEAEA"/>
                </a:solidFill>
              </a:rPr>
              <a:t>	1. Elválasztott gyalog- és kerékpárút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sz="2400" dirty="0" smtClean="0">
                <a:solidFill>
                  <a:srgbClr val="EAEAEA"/>
                </a:solidFill>
              </a:rPr>
              <a:t>	2. Elválasztás nélküli gyalog- és kerékpárút</a:t>
            </a:r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0513-F5A7-41BF-B149-668291EB14A4}" type="datetime1">
              <a:rPr lang="hu-HU" altLang="hu-HU" smtClean="0">
                <a:solidFill>
                  <a:srgbClr val="EAEAEA"/>
                </a:solidFill>
              </a:rPr>
              <a:pPr/>
              <a:t>2014.03.06.</a:t>
            </a:fld>
            <a:endParaRPr lang="hu-HU" altLang="hu-HU">
              <a:solidFill>
                <a:srgbClr val="EAEAEA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 smtClean="0">
                <a:solidFill>
                  <a:srgbClr val="EAEAEA"/>
                </a:solidFill>
              </a:rPr>
              <a:t>kalincsak.istvan@gmail.com</a:t>
            </a:r>
            <a:endParaRPr lang="hu-HU" altLang="hu-HU">
              <a:solidFill>
                <a:srgbClr val="EAEAEA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5351-8E2E-48BB-8AE3-A0E99C1F74F2}" type="slidenum">
              <a:rPr lang="hu-HU" altLang="hu-HU" smtClean="0">
                <a:solidFill>
                  <a:srgbClr val="EAEAEA"/>
                </a:solidFill>
              </a:rPr>
              <a:pPr/>
              <a:t>20</a:t>
            </a:fld>
            <a:endParaRPr lang="hu-HU" altLang="hu-H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17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3241675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9256"/>
            <a:ext cx="2951162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037A-0015-4FAA-A886-298E1F0FE126}" type="datetime1">
              <a:rPr lang="hu-HU" altLang="hu-HU" smtClean="0">
                <a:solidFill>
                  <a:srgbClr val="EAEAEA"/>
                </a:solidFill>
              </a:rPr>
              <a:pPr/>
              <a:t>2014.03.06.</a:t>
            </a:fld>
            <a:endParaRPr lang="hu-HU" altLang="hu-HU">
              <a:solidFill>
                <a:srgbClr val="EAEAEA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 smtClean="0">
                <a:solidFill>
                  <a:srgbClr val="EAEAEA"/>
                </a:solidFill>
              </a:rPr>
              <a:t>kalincsak.istvan@gmail.com</a:t>
            </a:r>
            <a:endParaRPr lang="hu-HU" altLang="hu-HU">
              <a:solidFill>
                <a:srgbClr val="EAEAEA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5351-8E2E-48BB-8AE3-A0E99C1F74F2}" type="slidenum">
              <a:rPr lang="hu-HU" altLang="hu-HU" smtClean="0">
                <a:solidFill>
                  <a:srgbClr val="EAEAEA"/>
                </a:solidFill>
              </a:rPr>
              <a:pPr/>
              <a:t>21</a:t>
            </a:fld>
            <a:endParaRPr lang="hu-HU" altLang="hu-H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0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Kerékpársávról balra kanyarodni csak közvetve szabad.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2996952"/>
            <a:ext cx="3034680" cy="3129211"/>
          </a:xfrm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kereszteződésen át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kell haladni, majd a túloldalon át kell tolni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kerékpárt.</a:t>
            </a:r>
            <a:r>
              <a:rPr lang="hu-HU" dirty="0" smtClean="0"/>
              <a:t> </a:t>
            </a:r>
          </a:p>
          <a:p>
            <a:r>
              <a:rPr lang="hu-HU" dirty="0" smtClean="0"/>
              <a:t>Jobbra </a:t>
            </a:r>
            <a:r>
              <a:rPr lang="hu-HU" dirty="0"/>
              <a:t>kanyarodni természetesen kerékpársávról </a:t>
            </a:r>
            <a:r>
              <a:rPr lang="hu-HU" dirty="0" smtClean="0"/>
              <a:t>is szabad</a:t>
            </a:r>
            <a:r>
              <a:rPr lang="hu-HU" dirty="0"/>
              <a:t>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998" y="260648"/>
            <a:ext cx="5144335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6CD5-2EF7-4C82-902D-56A13B57CC4B}" type="datetime1">
              <a:rPr lang="hu-HU" altLang="hu-HU" smtClean="0">
                <a:solidFill>
                  <a:srgbClr val="000000"/>
                </a:solidFill>
              </a:rPr>
              <a:pPr/>
              <a:t>2014.03.06.</a:t>
            </a:fld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 smtClean="0">
                <a:solidFill>
                  <a:srgbClr val="000000"/>
                </a:solidFill>
              </a:rPr>
              <a:t>kalincsak.istvan@gmail.com</a:t>
            </a: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B0D56-945E-4581-859F-F31B5CAA1143}" type="slidenum">
              <a:rPr lang="hu-HU" altLang="hu-HU" smtClean="0">
                <a:solidFill>
                  <a:srgbClr val="000000"/>
                </a:solidFill>
              </a:rPr>
              <a:pPr/>
              <a:t>22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06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2800" b="1">
                <a:latin typeface="Algerian" pitchFamily="82" charset="0"/>
              </a:rPr>
              <a:t>III. Kerékpározás céljára igénybe vehető vegyes forgalmú felületek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hu-HU" altLang="hu-HU" sz="2800" dirty="0">
                <a:latin typeface="Baskerville Old Face" panose="02020602080505020303" pitchFamily="18" charset="0"/>
              </a:rPr>
              <a:t>1. Nem önálló kerékpárforgalmi létesítmények</a:t>
            </a:r>
          </a:p>
          <a:p>
            <a:pPr lvl="1">
              <a:lnSpc>
                <a:spcPct val="80000"/>
              </a:lnSpc>
            </a:pPr>
            <a:r>
              <a:rPr lang="hu-HU" altLang="hu-HU" sz="2400" dirty="0">
                <a:latin typeface="Baskerville Old Face" panose="02020602080505020303" pitchFamily="18" charset="0"/>
              </a:rPr>
              <a:t>1. Széles forgalmi sáv</a:t>
            </a:r>
          </a:p>
          <a:p>
            <a:pPr lvl="1">
              <a:lnSpc>
                <a:spcPct val="80000"/>
              </a:lnSpc>
            </a:pPr>
            <a:r>
              <a:rPr lang="hu-HU" altLang="hu-HU" sz="2400" dirty="0">
                <a:latin typeface="Baskerville Old Face" panose="02020602080505020303" pitchFamily="18" charset="0"/>
              </a:rPr>
              <a:t>2. Autóbuszsáv</a:t>
            </a:r>
          </a:p>
          <a:p>
            <a:pPr lvl="1">
              <a:lnSpc>
                <a:spcPct val="80000"/>
              </a:lnSpc>
            </a:pPr>
            <a:r>
              <a:rPr lang="hu-HU" altLang="hu-HU" sz="2400" dirty="0">
                <a:latin typeface="Baskerville Old Face" panose="02020602080505020303" pitchFamily="18" charset="0"/>
              </a:rPr>
              <a:t>3. Csillapított forgalmú területek</a:t>
            </a:r>
          </a:p>
          <a:p>
            <a:pPr lvl="1">
              <a:lnSpc>
                <a:spcPct val="80000"/>
              </a:lnSpc>
            </a:pPr>
            <a:r>
              <a:rPr lang="hu-HU" altLang="hu-HU" sz="2400" dirty="0">
                <a:latin typeface="Baskerville Old Face" panose="02020602080505020303" pitchFamily="18" charset="0"/>
              </a:rPr>
              <a:t>4. Egyirányú forgalmú utca</a:t>
            </a:r>
          </a:p>
          <a:p>
            <a:pPr lvl="1">
              <a:lnSpc>
                <a:spcPct val="80000"/>
              </a:lnSpc>
            </a:pPr>
            <a:r>
              <a:rPr lang="hu-HU" altLang="hu-HU" sz="2400" dirty="0">
                <a:latin typeface="Baskerville Old Face" panose="02020602080505020303" pitchFamily="18" charset="0"/>
              </a:rPr>
              <a:t>5. Részlegesen vagy teljesen burkolt útpadka</a:t>
            </a:r>
          </a:p>
          <a:p>
            <a:pPr lvl="1">
              <a:lnSpc>
                <a:spcPct val="80000"/>
              </a:lnSpc>
            </a:pPr>
            <a:r>
              <a:rPr lang="hu-HU" altLang="hu-HU" sz="2400" dirty="0">
                <a:latin typeface="Baskerville Old Face" panose="02020602080505020303" pitchFamily="18" charset="0"/>
              </a:rPr>
              <a:t>6. Kisforgalmú utca</a:t>
            </a:r>
          </a:p>
          <a:p>
            <a:pPr lvl="1">
              <a:lnSpc>
                <a:spcPct val="80000"/>
              </a:lnSpc>
            </a:pPr>
            <a:r>
              <a:rPr lang="hu-HU" altLang="hu-HU" sz="2400" dirty="0">
                <a:latin typeface="Baskerville Old Face" panose="02020602080505020303" pitchFamily="18" charset="0"/>
              </a:rPr>
              <a:t>7. Párhuzamos szervizút</a:t>
            </a:r>
          </a:p>
          <a:p>
            <a:pPr lvl="1">
              <a:lnSpc>
                <a:spcPct val="80000"/>
              </a:lnSpc>
            </a:pPr>
            <a:r>
              <a:rPr lang="hu-HU" altLang="hu-HU" sz="2400" dirty="0">
                <a:latin typeface="Baskerville Old Face" panose="02020602080505020303" pitchFamily="18" charset="0"/>
              </a:rPr>
              <a:t>8. Árvédelmi töltés</a:t>
            </a:r>
          </a:p>
          <a:p>
            <a:pPr lvl="1">
              <a:lnSpc>
                <a:spcPct val="80000"/>
              </a:lnSpc>
            </a:pPr>
            <a:r>
              <a:rPr lang="hu-HU" altLang="hu-HU" sz="2400" dirty="0">
                <a:latin typeface="Baskerville Old Face" panose="02020602080505020303" pitchFamily="18" charset="0"/>
              </a:rPr>
              <a:t>9. Erdészeti üzemi utak</a:t>
            </a:r>
          </a:p>
          <a:p>
            <a:pPr lvl="1">
              <a:lnSpc>
                <a:spcPct val="80000"/>
              </a:lnSpc>
            </a:pPr>
            <a:r>
              <a:rPr lang="hu-HU" altLang="hu-HU" sz="2400" dirty="0">
                <a:latin typeface="Baskerville Old Face" panose="02020602080505020303" pitchFamily="18" charset="0"/>
              </a:rPr>
              <a:t>10.Mezıgazdasági utak</a:t>
            </a:r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AA352-D1D5-4041-BBFD-113FC70A030E}" type="datetime1">
              <a:rPr lang="hu-HU" altLang="hu-HU" smtClean="0">
                <a:solidFill>
                  <a:srgbClr val="EAEAEA"/>
                </a:solidFill>
              </a:rPr>
              <a:pPr/>
              <a:t>2014.03.06.</a:t>
            </a:fld>
            <a:endParaRPr lang="hu-HU" altLang="hu-HU">
              <a:solidFill>
                <a:srgbClr val="EAEAEA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 smtClean="0">
                <a:solidFill>
                  <a:srgbClr val="EAEAEA"/>
                </a:solidFill>
              </a:rPr>
              <a:t>kalincsak.istvan@gmail.com</a:t>
            </a:r>
            <a:endParaRPr lang="hu-HU" altLang="hu-HU">
              <a:solidFill>
                <a:srgbClr val="EAEAEA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97F3-5FA7-422C-B972-26DB563A9B9A}" type="slidenum">
              <a:rPr lang="hu-HU" altLang="hu-HU" smtClean="0">
                <a:solidFill>
                  <a:srgbClr val="EAEAEA"/>
                </a:solidFill>
              </a:rPr>
              <a:pPr/>
              <a:t>23</a:t>
            </a:fld>
            <a:endParaRPr lang="hu-HU" altLang="hu-H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56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58" y="1127366"/>
            <a:ext cx="1484772" cy="2843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340767"/>
            <a:ext cx="1234550" cy="289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7"/>
            <a:ext cx="1152128" cy="149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4860032" y="1340767"/>
            <a:ext cx="389884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000000"/>
                </a:solidFill>
              </a:rPr>
              <a:t>Járdán</a:t>
            </a:r>
          </a:p>
          <a:p>
            <a:pPr algn="just"/>
            <a:r>
              <a:rPr lang="hu-HU" dirty="0">
                <a:solidFill>
                  <a:srgbClr val="000000"/>
                </a:solidFill>
              </a:rPr>
              <a:t>Járdán tilos kerékpározni! </a:t>
            </a:r>
            <a:endParaRPr lang="hu-HU" dirty="0" smtClean="0">
              <a:solidFill>
                <a:srgbClr val="000000"/>
              </a:solidFill>
            </a:endParaRPr>
          </a:p>
          <a:p>
            <a:pPr algn="just"/>
            <a:r>
              <a:rPr lang="hu-HU" dirty="0" smtClean="0">
                <a:solidFill>
                  <a:srgbClr val="000000"/>
                </a:solidFill>
              </a:rPr>
              <a:t>Kivétel </a:t>
            </a:r>
            <a:r>
              <a:rPr lang="hu-HU" dirty="0">
                <a:solidFill>
                  <a:srgbClr val="000000"/>
                </a:solidFill>
              </a:rPr>
              <a:t>ez alól a 12. évnél fiatalabb </a:t>
            </a:r>
            <a:r>
              <a:rPr lang="hu-HU" dirty="0" smtClean="0">
                <a:solidFill>
                  <a:srgbClr val="000000"/>
                </a:solidFill>
              </a:rPr>
              <a:t>gyermek</a:t>
            </a:r>
            <a:r>
              <a:rPr lang="hu-HU" dirty="0">
                <a:solidFill>
                  <a:srgbClr val="000000"/>
                </a:solidFill>
              </a:rPr>
              <a:t>, </a:t>
            </a:r>
            <a:r>
              <a:rPr lang="hu-HU" dirty="0" smtClean="0">
                <a:solidFill>
                  <a:srgbClr val="000000"/>
                </a:solidFill>
              </a:rPr>
              <a:t>aki főútvonalon még nem </a:t>
            </a:r>
            <a:r>
              <a:rPr lang="hu-HU" dirty="0">
                <a:solidFill>
                  <a:srgbClr val="000000"/>
                </a:solidFill>
              </a:rPr>
              <a:t>kerékpározhat, így a párhuzamos járdán haladhat, legfeljebb 10 km/h sebességgel.</a:t>
            </a:r>
          </a:p>
          <a:p>
            <a:pPr algn="just"/>
            <a:r>
              <a:rPr lang="hu-HU" dirty="0">
                <a:solidFill>
                  <a:srgbClr val="000000"/>
                </a:solidFill>
              </a:rPr>
              <a:t>Lakott területen csak akkor szabad a járdán kerékpározni (legfeljebb 10 km/h-val), ha az </a:t>
            </a:r>
            <a:r>
              <a:rPr lang="hu-HU" dirty="0" smtClean="0">
                <a:solidFill>
                  <a:srgbClr val="000000"/>
                </a:solidFill>
              </a:rPr>
              <a:t>úttest kerékpáros </a:t>
            </a:r>
            <a:r>
              <a:rPr lang="hu-HU" dirty="0">
                <a:solidFill>
                  <a:srgbClr val="000000"/>
                </a:solidFill>
              </a:rPr>
              <a:t>közlekedésre alkalmatlan (például földút). A hivatalos értelmezés szerint az, hogy </a:t>
            </a:r>
            <a:r>
              <a:rPr lang="hu-HU" dirty="0" smtClean="0">
                <a:solidFill>
                  <a:srgbClr val="000000"/>
                </a:solidFill>
              </a:rPr>
              <a:t>az úttesten </a:t>
            </a:r>
            <a:r>
              <a:rPr lang="hu-HU" dirty="0">
                <a:solidFill>
                  <a:srgbClr val="000000"/>
                </a:solidFill>
              </a:rPr>
              <a:t>nagy a </a:t>
            </a:r>
            <a:r>
              <a:rPr lang="hu-HU" dirty="0" smtClean="0">
                <a:solidFill>
                  <a:srgbClr val="000000"/>
                </a:solidFill>
              </a:rPr>
              <a:t>járműforgalom</a:t>
            </a:r>
            <a:r>
              <a:rPr lang="hu-HU" dirty="0">
                <a:solidFill>
                  <a:srgbClr val="000000"/>
                </a:solidFill>
              </a:rPr>
              <a:t>, vagy tábla tiltja az úttesten a kerékpáros közlekedést, még </a:t>
            </a:r>
            <a:r>
              <a:rPr lang="hu-HU" dirty="0" smtClean="0">
                <a:solidFill>
                  <a:srgbClr val="000000"/>
                </a:solidFill>
              </a:rPr>
              <a:t>nem jelenti</a:t>
            </a:r>
            <a:r>
              <a:rPr lang="hu-HU" dirty="0">
                <a:solidFill>
                  <a:srgbClr val="000000"/>
                </a:solidFill>
              </a:rPr>
              <a:t>, hogy </a:t>
            </a:r>
            <a:r>
              <a:rPr lang="hu-HU" dirty="0" smtClean="0">
                <a:solidFill>
                  <a:srgbClr val="000000"/>
                </a:solidFill>
              </a:rPr>
              <a:t>szabad kerékpárral közlekedni.</a:t>
            </a: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469014" y="260648"/>
            <a:ext cx="612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0000"/>
                </a:solidFill>
              </a:rPr>
              <a:t>Hol tilos a kerékpárral történő közlekedés?</a:t>
            </a:r>
            <a:endParaRPr lang="hu-HU" b="1" dirty="0">
              <a:solidFill>
                <a:srgbClr val="000000"/>
              </a:solidFill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B0F7-D817-4A28-B7D7-965AB916D24A}" type="datetime1">
              <a:rPr lang="hu-HU" altLang="hu-HU" smtClean="0">
                <a:solidFill>
                  <a:srgbClr val="000000"/>
                </a:solidFill>
              </a:rPr>
              <a:pPr/>
              <a:t>2014.03.06.</a:t>
            </a:fld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 smtClean="0">
                <a:solidFill>
                  <a:srgbClr val="000000"/>
                </a:solidFill>
              </a:rPr>
              <a:t>kalincsak.istvan@gmail.com</a:t>
            </a: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9F132-4D6A-44D3-9809-9C63EDC9982F}" type="slidenum">
              <a:rPr lang="hu-HU" altLang="hu-HU" smtClean="0">
                <a:solidFill>
                  <a:srgbClr val="000000"/>
                </a:solidFill>
              </a:rPr>
              <a:pPr/>
              <a:t>24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96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Kérdés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2286000" y="1700808"/>
            <a:ext cx="50943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indent="-180340">
              <a:spcAft>
                <a:spcPts val="0"/>
              </a:spcAft>
            </a:pPr>
            <a:r>
              <a:rPr lang="hu-HU" sz="2400" dirty="0" smtClean="0">
                <a:effectLst/>
                <a:latin typeface="Arial"/>
                <a:ea typeface="Calibri"/>
                <a:cs typeface="Times New Roman"/>
              </a:rPr>
              <a:t>9. Elsőbbséged van-e azon az úttesten, ahol kerékpáros nyomot szaggatott sárga útburkolati              jellel átvezették? </a:t>
            </a:r>
            <a:endParaRPr lang="hu-HU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hu-HU" sz="2400" dirty="0" smtClean="0">
                <a:effectLst/>
                <a:latin typeface="Arial"/>
                <a:ea typeface="Calibri"/>
                <a:cs typeface="Times New Roman"/>
              </a:rPr>
              <a:t> </a:t>
            </a:r>
            <a:endParaRPr lang="hu-HU" sz="24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</a:pPr>
            <a:r>
              <a:rPr lang="hu-HU" sz="2400" dirty="0" smtClean="0">
                <a:effectLst/>
                <a:latin typeface="Arial"/>
                <a:ea typeface="Calibri"/>
                <a:cs typeface="Times New Roman"/>
              </a:rPr>
              <a:t>nem, az úton haladó járműveknek van elsőbbsége</a:t>
            </a:r>
            <a:endParaRPr lang="hu-HU" sz="24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</a:pPr>
            <a:r>
              <a:rPr lang="hu-HU" sz="2400" dirty="0" smtClean="0">
                <a:effectLst/>
                <a:latin typeface="Arial"/>
                <a:ea typeface="Calibri"/>
                <a:cs typeface="Times New Roman"/>
              </a:rPr>
              <a:t>igen, minden esetben ezt jelzi az útburkolati jel</a:t>
            </a:r>
            <a:endParaRPr lang="hu-HU" sz="24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</a:pPr>
            <a:r>
              <a:rPr lang="hu-HU" sz="2400" u="sng" dirty="0" smtClean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csak akkor, ha az elsőbbséget külön jelzőtáblával szabályozták</a:t>
            </a:r>
            <a:endParaRPr lang="hu-HU" sz="2400" u="sng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2024A-56F9-4EC0-8C93-5B672965E6E3}" type="datetime1">
              <a:rPr lang="hu-HU" smtClean="0"/>
              <a:pPr/>
              <a:t>2014.03.06.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kalincsak.istvan@gmail.com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100C-1CF0-4646-BD3C-D1F4F29E6E88}" type="slidenum">
              <a:rPr lang="hu-HU" smtClean="0"/>
              <a:pPr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5277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Magyarázat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44824"/>
            <a:ext cx="5237720" cy="490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B0B9-4CFD-4DF0-9C6B-47CA031A0FE9}" type="datetime1">
              <a:rPr lang="hu-HU" smtClean="0"/>
              <a:pPr/>
              <a:t>2014.03.06.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kalincsak.istvan@gmail.com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100C-1CF0-4646-BD3C-D1F4F29E6E88}" type="slidenum">
              <a:rPr lang="hu-HU" smtClean="0"/>
              <a:pPr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0503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Magyarázat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1" y="1447800"/>
            <a:ext cx="52863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C9650-DABC-47A2-AD87-78B77591D20C}" type="datetime1">
              <a:rPr lang="hu-HU" smtClean="0"/>
              <a:pPr/>
              <a:t>2014.03.06.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kalincsak.istvan@gmail.com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100C-1CF0-4646-BD3C-D1F4F29E6E88}" type="slidenum">
              <a:rPr lang="hu-HU" smtClean="0"/>
              <a:pPr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3639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zis 4"/>
          <p:cNvSpPr/>
          <p:nvPr/>
        </p:nvSpPr>
        <p:spPr>
          <a:xfrm>
            <a:off x="5652120" y="2708920"/>
            <a:ext cx="136815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21290"/>
            <a:ext cx="6840760" cy="542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Magyarázat</a:t>
            </a:r>
            <a:endParaRPr lang="hu-HU" dirty="0"/>
          </a:p>
        </p:txBody>
      </p:sp>
      <p:sp>
        <p:nvSpPr>
          <p:cNvPr id="6" name="Ellipszis 5"/>
          <p:cNvSpPr/>
          <p:nvPr/>
        </p:nvSpPr>
        <p:spPr>
          <a:xfrm>
            <a:off x="5940152" y="2852936"/>
            <a:ext cx="936104" cy="792088"/>
          </a:xfrm>
          <a:prstGeom prst="ellipse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33E0-3D9E-48C4-A854-4DD8617A83F3}" type="datetime1">
              <a:rPr lang="hu-HU" smtClean="0"/>
              <a:pPr/>
              <a:t>2014.03.06.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kalincsak.istvan@gmail.com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100C-1CF0-4646-BD3C-D1F4F29E6E88}" type="slidenum">
              <a:rPr lang="hu-HU" smtClean="0"/>
              <a:pPr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2224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Kérdés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2286000" y="1916832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hu-HU" sz="2800" dirty="0" smtClean="0">
                <a:effectLst/>
                <a:latin typeface="Arial"/>
                <a:ea typeface="Calibri"/>
                <a:cs typeface="Times New Roman"/>
              </a:rPr>
              <a:t>10. Milyen sebességgel közlekedhetsz kerékpársávon lakott területen belül?</a:t>
            </a:r>
            <a:endParaRPr lang="hu-HU" sz="28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</a:pPr>
            <a:r>
              <a:rPr lang="hu-HU" sz="2800" u="sng" dirty="0" smtClean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40 km/ó</a:t>
            </a:r>
            <a:endParaRPr lang="hu-HU" sz="2800" u="sng" dirty="0" smtClean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</a:pPr>
            <a:r>
              <a:rPr lang="hu-HU" sz="2800" dirty="0" smtClean="0">
                <a:effectLst/>
                <a:latin typeface="Arial"/>
                <a:ea typeface="Calibri"/>
                <a:cs typeface="Times New Roman"/>
              </a:rPr>
              <a:t>30 km/ó</a:t>
            </a:r>
            <a:endParaRPr lang="hu-HU" sz="28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</a:pPr>
            <a:r>
              <a:rPr lang="hu-HU" sz="2800" dirty="0" smtClean="0">
                <a:effectLst/>
                <a:latin typeface="Arial"/>
                <a:ea typeface="Calibri"/>
                <a:cs typeface="Times New Roman"/>
              </a:rPr>
              <a:t>20 km/ó</a:t>
            </a:r>
            <a:endParaRPr lang="hu-HU" sz="2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CDD2-DACE-4AC0-9D5A-623A15322A3A}" type="datetime1">
              <a:rPr lang="hu-HU" smtClean="0"/>
              <a:pPr/>
              <a:t>2014.03.06.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kalincsak.istvan@gmail.com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100C-1CF0-4646-BD3C-D1F4F29E6E88}" type="slidenum">
              <a:rPr lang="hu-HU" smtClean="0"/>
              <a:pPr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1119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0" dirty="0">
                <a:solidFill>
                  <a:srgbClr val="FFFFFF"/>
                </a:solidFill>
                <a:effectLst/>
                <a:latin typeface="Arial"/>
              </a:rPr>
              <a:t>Lőrincze Lajos Általános Iskola         VIII. osztály</a:t>
            </a:r>
            <a:endParaRPr lang="hu-HU" b="0" i="0" dirty="0">
              <a:solidFill>
                <a:srgbClr val="FFFFFF"/>
              </a:solidFill>
              <a:effectLst/>
              <a:latin typeface="Arial"/>
            </a:endParaRPr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8786172"/>
              </p:ext>
            </p:extLst>
          </p:nvPr>
        </p:nvGraphicFramePr>
        <p:xfrm>
          <a:off x="179511" y="1772820"/>
          <a:ext cx="8856984" cy="4968547"/>
        </p:xfrm>
        <a:graphic>
          <a:graphicData uri="http://schemas.openxmlformats.org/drawingml/2006/table">
            <a:tbl>
              <a:tblPr/>
              <a:tblGrid>
                <a:gridCol w="540965"/>
                <a:gridCol w="1378932"/>
                <a:gridCol w="678859"/>
                <a:gridCol w="678859"/>
                <a:gridCol w="678859"/>
                <a:gridCol w="1050109"/>
                <a:gridCol w="678859"/>
                <a:gridCol w="869787"/>
                <a:gridCol w="2301755"/>
              </a:tblGrid>
              <a:tr h="258907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Hegyeshalom Általános Iskola           VIII.           osztály                                 2013.11.22.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5890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sorszám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Név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TESZTLAP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GYAKORLATI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TÉRKÉP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ÖSSZESEN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MEGJEGYZÉS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90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helyes v.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hibás v.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összesen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4657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Bíró Erzsébet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57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Bogdán Henrietta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57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Buni Klaudia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57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Farkas Martin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57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Kiss Bernadett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57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Kauschitz András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1.-2.-3.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57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Matusek Nikolett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57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Mezei Kira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57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Nagy Laura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57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Nagy Noémi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57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Németh Boglárka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57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Pámer Márk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57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Smauzer Krisztián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57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Sturm Balázs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57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Szőke Bence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1.-2.-3.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57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 Ágnes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57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Vájlok Bálint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1.-2.-3.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D415-3E20-406B-8CB3-6E1AA6C76FCA}" type="datetime1">
              <a:rPr lang="hu-HU" smtClean="0"/>
              <a:pPr/>
              <a:t>2014.03.06.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kalincsak.istvan@gmail.com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100C-1CF0-4646-BD3C-D1F4F29E6E88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23385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071563" y="3679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14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114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10981" y="1700808"/>
            <a:ext cx="84969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dirty="0" smtClean="0"/>
              <a:t>teherszállításra </a:t>
            </a:r>
            <a:r>
              <a:rPr lang="hu-HU" dirty="0"/>
              <a:t>kialakított motoros triciklivel, elromlott járművet vontató gépjárművel, segédmotoros kerékpárral, </a:t>
            </a:r>
            <a:r>
              <a:rPr lang="hu-HU" dirty="0" smtClean="0"/>
              <a:t> </a:t>
            </a:r>
            <a:r>
              <a:rPr lang="hu-HU" u="sng" dirty="0" smtClean="0">
                <a:solidFill>
                  <a:srgbClr val="FF0000"/>
                </a:solidFill>
              </a:rPr>
              <a:t>lakott </a:t>
            </a:r>
            <a:r>
              <a:rPr lang="hu-HU" u="sng" dirty="0">
                <a:solidFill>
                  <a:srgbClr val="FF0000"/>
                </a:solidFill>
              </a:rPr>
              <a:t>területen kerékpárral	 40 km/óra</a:t>
            </a:r>
            <a:r>
              <a:rPr lang="hu-HU" u="sng" dirty="0" smtClean="0">
                <a:solidFill>
                  <a:srgbClr val="FF0000"/>
                </a:solidFill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u-H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dirty="0" smtClean="0"/>
              <a:t>lakott </a:t>
            </a:r>
            <a:r>
              <a:rPr lang="hu-HU" dirty="0"/>
              <a:t>területen kívül kerékpárral, ha a kerékpárt hajtó kerékpáros fejvédő sisakot visel és utast nem szállít	 50 km/óra</a:t>
            </a:r>
            <a:r>
              <a:rPr lang="hu-HU" dirty="0" smtClean="0"/>
              <a:t>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u-H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dirty="0" smtClean="0"/>
              <a:t>lakott </a:t>
            </a:r>
            <a:r>
              <a:rPr lang="hu-HU" dirty="0"/>
              <a:t>területen kívül kerékpárral, ha a kerékpárt hajtó kerékpáros fejvédő sisakot nem visel	 40 km/óra</a:t>
            </a:r>
            <a:r>
              <a:rPr lang="hu-HU" dirty="0" smtClean="0"/>
              <a:t>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u-H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dirty="0" smtClean="0"/>
              <a:t>a </a:t>
            </a:r>
            <a:r>
              <a:rPr lang="hu-HU" dirty="0"/>
              <a:t>kerékpárúton közlekedő járművel	 30 km/óra</a:t>
            </a:r>
            <a:r>
              <a:rPr lang="hu-HU" dirty="0" smtClean="0"/>
              <a:t>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u-H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dirty="0" smtClean="0"/>
              <a:t>a </a:t>
            </a:r>
            <a:r>
              <a:rPr lang="hu-HU" dirty="0"/>
              <a:t>gyalog- és kerékpárúton közlekedő járművel	 20 km/óra,</a:t>
            </a:r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4F8E-8ADF-481D-8633-25777E2AD43C}" type="datetime1">
              <a:rPr lang="hu-HU" smtClean="0"/>
              <a:pPr/>
              <a:t>2014.03.06.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kalincsak.istvan@gmail.com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100C-1CF0-4646-BD3C-D1F4F29E6E88}" type="slidenum">
              <a:rPr lang="hu-HU" smtClean="0"/>
              <a:pPr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24331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Kérdés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2286000" y="2690336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hu-HU" sz="2800" dirty="0" smtClean="0">
                <a:effectLst/>
                <a:latin typeface="Arial"/>
                <a:ea typeface="Calibri"/>
                <a:cs typeface="Times New Roman"/>
              </a:rPr>
              <a:t>11. A közlekedésben vezetőnek minősül-e a kerékpáros?</a:t>
            </a:r>
            <a:endParaRPr lang="hu-HU" sz="28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</a:pPr>
            <a:r>
              <a:rPr lang="hu-HU" sz="2800" u="sng" dirty="0" smtClean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igen</a:t>
            </a:r>
            <a:endParaRPr lang="hu-HU" sz="2800" u="sng" dirty="0" smtClean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</a:pPr>
            <a:r>
              <a:rPr lang="hu-HU" sz="2800" dirty="0" smtClean="0">
                <a:effectLst/>
                <a:latin typeface="Arial"/>
                <a:ea typeface="Calibri"/>
                <a:cs typeface="Times New Roman"/>
              </a:rPr>
              <a:t>nem</a:t>
            </a:r>
            <a:endParaRPr lang="hu-HU" sz="28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</a:pPr>
            <a:r>
              <a:rPr lang="hu-HU" sz="2800" dirty="0" smtClean="0">
                <a:effectLst/>
                <a:latin typeface="Arial"/>
                <a:ea typeface="Calibri"/>
                <a:cs typeface="Times New Roman"/>
              </a:rPr>
              <a:t>még akkor is, ha tolja kerékpárját </a:t>
            </a:r>
            <a:endParaRPr lang="hu-HU" sz="2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2564-2BE7-4870-8EB8-BAEBB511A75D}" type="datetime1">
              <a:rPr lang="hu-HU" smtClean="0"/>
              <a:pPr/>
              <a:t>2014.03.06.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kalincsak.istvan@gmail.com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100C-1CF0-4646-BD3C-D1F4F29E6E88}" type="slidenum">
              <a:rPr lang="hu-HU" smtClean="0"/>
              <a:pPr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88377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Vezető-e a kerékpáros?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54" y="1628800"/>
            <a:ext cx="8188019" cy="478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EF04-A10F-42C3-A5B7-ADAAF396AA73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2014.03.06.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kalincsak.istvan@gmail.com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94DD-FE6F-4165-A8E2-DC2D52DDB86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4890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Kérdés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2286000" y="1988840"/>
            <a:ext cx="4572000" cy="28315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hu-HU" sz="3200" dirty="0" smtClean="0">
                <a:effectLst/>
                <a:latin typeface="Arial"/>
                <a:ea typeface="Calibri"/>
                <a:cs typeface="Times New Roman"/>
              </a:rPr>
              <a:t>12. A KRESZ szempontjából jármű-e a kerékpár?</a:t>
            </a:r>
            <a:endParaRPr lang="hu-HU" sz="32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</a:pPr>
            <a:r>
              <a:rPr lang="hu-HU" sz="3200" u="sng" dirty="0" smtClean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igen</a:t>
            </a:r>
            <a:endParaRPr lang="hu-HU" sz="3200" u="sng" dirty="0" smtClean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</a:pPr>
            <a:r>
              <a:rPr lang="hu-HU" sz="3200" dirty="0" smtClean="0">
                <a:effectLst/>
                <a:latin typeface="Arial"/>
                <a:ea typeface="Calibri"/>
                <a:cs typeface="Times New Roman"/>
              </a:rPr>
              <a:t>nem</a:t>
            </a:r>
            <a:endParaRPr lang="hu-HU" sz="32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hu-HU" dirty="0" smtClean="0">
                <a:effectLst/>
                <a:latin typeface="Arial"/>
                <a:ea typeface="Calibri"/>
                <a:cs typeface="Times New Roman"/>
              </a:rPr>
              <a:t> </a:t>
            </a:r>
            <a:endParaRPr lang="hu-H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7856-0F1D-47A8-A193-1AFE538C80F3}" type="datetime1">
              <a:rPr lang="hu-HU" smtClean="0"/>
              <a:pPr/>
              <a:t>2014.03.06.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kalincsak.istvan@gmail.com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100C-1CF0-4646-BD3C-D1F4F29E6E88}" type="slidenum">
              <a:rPr lang="hu-HU" smtClean="0"/>
              <a:pPr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47227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199" y="6278563"/>
            <a:ext cx="5083970" cy="457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hu-HU" smtClean="0">
                <a:solidFill>
                  <a:srgbClr val="FFFFFF"/>
                </a:solidFill>
              </a:rPr>
              <a:t>kalincsak.istvan@gmail.com</a:t>
            </a:r>
            <a:endParaRPr lang="hu-HU" dirty="0">
              <a:solidFill>
                <a:srgbClr val="FFFFFF"/>
              </a:solidFill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4000" smtClean="0"/>
              <a:t>Járművek csoportosítása a Kresz szerint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hu-HU" sz="1600" u="sng" dirty="0" smtClean="0"/>
              <a:t>Beépített erőgéppel nem rendelkező</a:t>
            </a:r>
            <a:r>
              <a:rPr lang="hu-HU" sz="1400" u="sng" dirty="0" smtClean="0"/>
              <a:t>      Beépített erőgéppel rendelkező        Járműszerelvények</a:t>
            </a:r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539750" y="2060575"/>
            <a:ext cx="1584325" cy="15906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hu-HU" sz="1400" smtClean="0">
                <a:solidFill>
                  <a:srgbClr val="FF3300"/>
                </a:solidFill>
              </a:rPr>
              <a:t>Kerékpár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hu-HU" sz="1400" smtClean="0">
                <a:solidFill>
                  <a:srgbClr val="FFFFFF"/>
                </a:solidFill>
              </a:rPr>
              <a:t>Állati e. vont j.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hu-HU" sz="1400" smtClean="0">
                <a:solidFill>
                  <a:srgbClr val="FFFFFF"/>
                </a:solidFill>
              </a:rPr>
              <a:t>Kézikocsi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hu-HU" sz="1400" smtClean="0">
                <a:solidFill>
                  <a:srgbClr val="FFFFFF"/>
                </a:solidFill>
              </a:rPr>
              <a:t>Betegtolókocsi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hu-HU" sz="1400" smtClean="0">
              <a:solidFill>
                <a:srgbClr val="FFFFFF"/>
              </a:solidFill>
            </a:endParaRPr>
          </a:p>
        </p:txBody>
      </p:sp>
      <p:sp>
        <p:nvSpPr>
          <p:cNvPr id="17415" name="Line 5"/>
          <p:cNvSpPr>
            <a:spLocks noChangeShapeType="1"/>
          </p:cNvSpPr>
          <p:nvPr/>
        </p:nvSpPr>
        <p:spPr bwMode="auto">
          <a:xfrm flipH="1">
            <a:off x="3059113" y="1916113"/>
            <a:ext cx="1944687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17416" name="Line 6"/>
          <p:cNvSpPr>
            <a:spLocks noChangeShapeType="1"/>
          </p:cNvSpPr>
          <p:nvPr/>
        </p:nvSpPr>
        <p:spPr bwMode="auto">
          <a:xfrm>
            <a:off x="5003800" y="1916113"/>
            <a:ext cx="1439863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17417" name="Text Box 7"/>
          <p:cNvSpPr txBox="1">
            <a:spLocks noChangeArrowheads="1"/>
          </p:cNvSpPr>
          <p:nvPr/>
        </p:nvSpPr>
        <p:spPr bwMode="auto">
          <a:xfrm>
            <a:off x="2411413" y="2636838"/>
            <a:ext cx="17287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u-HU" sz="1400" u="sng" smtClean="0">
                <a:solidFill>
                  <a:srgbClr val="FFFFFF"/>
                </a:solidFill>
              </a:rPr>
              <a:t>Nem gépjárművek</a:t>
            </a:r>
          </a:p>
        </p:txBody>
      </p:sp>
      <p:sp>
        <p:nvSpPr>
          <p:cNvPr id="17418" name="Text Box 8"/>
          <p:cNvSpPr txBox="1">
            <a:spLocks noChangeArrowheads="1"/>
          </p:cNvSpPr>
          <p:nvPr/>
        </p:nvSpPr>
        <p:spPr bwMode="auto">
          <a:xfrm>
            <a:off x="5867400" y="2565400"/>
            <a:ext cx="1441450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u-HU" sz="1400" u="sng" smtClean="0">
                <a:solidFill>
                  <a:srgbClr val="FFFFFF"/>
                </a:solidFill>
              </a:rPr>
              <a:t>Gépjárművek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hu-HU" sz="1400" u="sng" smtClean="0">
              <a:solidFill>
                <a:srgbClr val="FFFFFF"/>
              </a:solidFill>
            </a:endParaRPr>
          </a:p>
        </p:txBody>
      </p:sp>
      <p:sp>
        <p:nvSpPr>
          <p:cNvPr id="17419" name="Text Box 9"/>
          <p:cNvSpPr txBox="1">
            <a:spLocks noChangeArrowheads="1"/>
          </p:cNvSpPr>
          <p:nvPr/>
        </p:nvSpPr>
        <p:spPr bwMode="auto">
          <a:xfrm>
            <a:off x="2555875" y="3068638"/>
            <a:ext cx="1439863" cy="127158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hu-HU" sz="1400" smtClean="0">
                <a:solidFill>
                  <a:srgbClr val="FFFFFF"/>
                </a:solidFill>
              </a:rPr>
              <a:t>Segédmotor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hu-HU" sz="1400" smtClean="0">
                <a:solidFill>
                  <a:srgbClr val="FFFFFF"/>
                </a:solidFill>
              </a:rPr>
              <a:t>Villamos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hu-HU" sz="1400" smtClean="0">
                <a:solidFill>
                  <a:srgbClr val="FFFFFF"/>
                </a:solidFill>
              </a:rPr>
              <a:t>Mg.-vontató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hu-HU" sz="1400" smtClean="0">
                <a:solidFill>
                  <a:srgbClr val="FFFFFF"/>
                </a:solidFill>
              </a:rPr>
              <a:t>Lassú jármű</a:t>
            </a:r>
          </a:p>
        </p:txBody>
      </p:sp>
      <p:sp>
        <p:nvSpPr>
          <p:cNvPr id="17420" name="Line 11"/>
          <p:cNvSpPr>
            <a:spLocks noChangeShapeType="1"/>
          </p:cNvSpPr>
          <p:nvPr/>
        </p:nvSpPr>
        <p:spPr bwMode="auto">
          <a:xfrm flipH="1">
            <a:off x="5435600" y="2852738"/>
            <a:ext cx="1008063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17421" name="Line 12"/>
          <p:cNvSpPr>
            <a:spLocks noChangeShapeType="1"/>
          </p:cNvSpPr>
          <p:nvPr/>
        </p:nvSpPr>
        <p:spPr bwMode="auto">
          <a:xfrm>
            <a:off x="6443663" y="2852738"/>
            <a:ext cx="10080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17422" name="Text Box 13"/>
          <p:cNvSpPr txBox="1">
            <a:spLocks noChangeArrowheads="1"/>
          </p:cNvSpPr>
          <p:nvPr/>
        </p:nvSpPr>
        <p:spPr bwMode="auto">
          <a:xfrm>
            <a:off x="4500563" y="3500438"/>
            <a:ext cx="16557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u-HU" sz="1400" u="sng" smtClean="0">
                <a:solidFill>
                  <a:srgbClr val="FFFFFF"/>
                </a:solidFill>
              </a:rPr>
              <a:t>Motorkerékpárok</a:t>
            </a:r>
          </a:p>
        </p:txBody>
      </p:sp>
      <p:sp>
        <p:nvSpPr>
          <p:cNvPr id="17423" name="Text Box 14"/>
          <p:cNvSpPr txBox="1">
            <a:spLocks noChangeArrowheads="1"/>
          </p:cNvSpPr>
          <p:nvPr/>
        </p:nvSpPr>
        <p:spPr bwMode="auto">
          <a:xfrm>
            <a:off x="7092950" y="3357563"/>
            <a:ext cx="12239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u-HU" sz="1400" u="sng" smtClean="0">
                <a:solidFill>
                  <a:srgbClr val="FFFFFF"/>
                </a:solidFill>
              </a:rPr>
              <a:t>Gépkocsik</a:t>
            </a:r>
          </a:p>
        </p:txBody>
      </p:sp>
      <p:sp>
        <p:nvSpPr>
          <p:cNvPr id="17424" name="Text Box 15"/>
          <p:cNvSpPr txBox="1">
            <a:spLocks noChangeArrowheads="1"/>
          </p:cNvSpPr>
          <p:nvPr/>
        </p:nvSpPr>
        <p:spPr bwMode="auto">
          <a:xfrm>
            <a:off x="4716463" y="4076700"/>
            <a:ext cx="1223962" cy="11652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hu-HU" sz="1400" smtClean="0">
                <a:solidFill>
                  <a:srgbClr val="FFFFFF"/>
                </a:solidFill>
              </a:rPr>
              <a:t>Szóló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hu-HU" sz="1400" smtClean="0">
                <a:solidFill>
                  <a:srgbClr val="FFFFFF"/>
                </a:solidFill>
              </a:rPr>
              <a:t>Oldalkocsis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hu-HU" sz="1400" smtClean="0">
                <a:solidFill>
                  <a:srgbClr val="FFFFFF"/>
                </a:solidFill>
              </a:rPr>
              <a:t>Motoros tricikli</a:t>
            </a:r>
          </a:p>
        </p:txBody>
      </p:sp>
      <p:sp>
        <p:nvSpPr>
          <p:cNvPr id="17425" name="Text Box 16"/>
          <p:cNvSpPr txBox="1">
            <a:spLocks noChangeArrowheads="1"/>
          </p:cNvSpPr>
          <p:nvPr/>
        </p:nvSpPr>
        <p:spPr bwMode="auto">
          <a:xfrm>
            <a:off x="7019925" y="3860800"/>
            <a:ext cx="1439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hu-HU" smtClean="0">
              <a:solidFill>
                <a:srgbClr val="FFFFFF"/>
              </a:solidFill>
            </a:endParaRPr>
          </a:p>
        </p:txBody>
      </p:sp>
      <p:sp>
        <p:nvSpPr>
          <p:cNvPr id="17426" name="Line 17"/>
          <p:cNvSpPr>
            <a:spLocks noChangeShapeType="1"/>
          </p:cNvSpPr>
          <p:nvPr/>
        </p:nvSpPr>
        <p:spPr bwMode="auto">
          <a:xfrm>
            <a:off x="250825" y="2060575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>
            <a:off x="250825" y="220503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250825" y="2565400"/>
            <a:ext cx="361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>
            <a:off x="250825" y="285273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>
            <a:off x="250825" y="32131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2268538" y="2924175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>
            <a:off x="2268538" y="32131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>
            <a:off x="2268538" y="3573463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17434" name="Line 26"/>
          <p:cNvSpPr>
            <a:spLocks noChangeShapeType="1"/>
          </p:cNvSpPr>
          <p:nvPr/>
        </p:nvSpPr>
        <p:spPr bwMode="auto">
          <a:xfrm>
            <a:off x="2268538" y="38608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17435" name="Line 27"/>
          <p:cNvSpPr>
            <a:spLocks noChangeShapeType="1"/>
          </p:cNvSpPr>
          <p:nvPr/>
        </p:nvSpPr>
        <p:spPr bwMode="auto">
          <a:xfrm>
            <a:off x="2268538" y="4149725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17436" name="Line 28"/>
          <p:cNvSpPr>
            <a:spLocks noChangeShapeType="1"/>
          </p:cNvSpPr>
          <p:nvPr/>
        </p:nvSpPr>
        <p:spPr bwMode="auto">
          <a:xfrm>
            <a:off x="4500563" y="3789363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17437" name="Line 29"/>
          <p:cNvSpPr>
            <a:spLocks noChangeShapeType="1"/>
          </p:cNvSpPr>
          <p:nvPr/>
        </p:nvSpPr>
        <p:spPr bwMode="auto">
          <a:xfrm>
            <a:off x="4522788" y="4246563"/>
            <a:ext cx="31115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17438" name="Line 30"/>
          <p:cNvSpPr>
            <a:spLocks noChangeShapeType="1"/>
          </p:cNvSpPr>
          <p:nvPr/>
        </p:nvSpPr>
        <p:spPr bwMode="auto">
          <a:xfrm>
            <a:off x="4500563" y="45466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17439" name="Line 31"/>
          <p:cNvSpPr>
            <a:spLocks noChangeShapeType="1"/>
          </p:cNvSpPr>
          <p:nvPr/>
        </p:nvSpPr>
        <p:spPr bwMode="auto">
          <a:xfrm>
            <a:off x="4489450" y="487045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17440" name="Line 32"/>
          <p:cNvSpPr>
            <a:spLocks noChangeShapeType="1"/>
          </p:cNvSpPr>
          <p:nvPr/>
        </p:nvSpPr>
        <p:spPr bwMode="auto">
          <a:xfrm flipH="1">
            <a:off x="6659563" y="3644900"/>
            <a:ext cx="10080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17441" name="Line 33"/>
          <p:cNvSpPr>
            <a:spLocks noChangeShapeType="1"/>
          </p:cNvSpPr>
          <p:nvPr/>
        </p:nvSpPr>
        <p:spPr bwMode="auto">
          <a:xfrm>
            <a:off x="7667625" y="3644900"/>
            <a:ext cx="86518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17442" name="Text Box 34"/>
          <p:cNvSpPr txBox="1">
            <a:spLocks noChangeArrowheads="1"/>
          </p:cNvSpPr>
          <p:nvPr/>
        </p:nvSpPr>
        <p:spPr bwMode="auto">
          <a:xfrm>
            <a:off x="6300788" y="4365625"/>
            <a:ext cx="1439862" cy="3143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u-HU" sz="1400" smtClean="0">
                <a:solidFill>
                  <a:srgbClr val="FFFFFF"/>
                </a:solidFill>
              </a:rPr>
              <a:t>Tehergépkocsi</a:t>
            </a:r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7812088" y="4365625"/>
            <a:ext cx="1331912" cy="3143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u-HU" sz="1400" smtClean="0">
                <a:solidFill>
                  <a:srgbClr val="FFFFFF"/>
                </a:solidFill>
              </a:rPr>
              <a:t>      Vontató</a:t>
            </a:r>
          </a:p>
        </p:txBody>
      </p:sp>
      <p:sp>
        <p:nvSpPr>
          <p:cNvPr id="17444" name="Text Box 36"/>
          <p:cNvSpPr txBox="1">
            <a:spLocks noChangeArrowheads="1"/>
          </p:cNvSpPr>
          <p:nvPr/>
        </p:nvSpPr>
        <p:spPr bwMode="auto">
          <a:xfrm>
            <a:off x="7451725" y="1989138"/>
            <a:ext cx="1512888" cy="129063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u-HU" sz="1200" smtClean="0">
                <a:solidFill>
                  <a:srgbClr val="FFFFFF"/>
                </a:solidFill>
              </a:rPr>
              <a:t>Gépj.,Mg. Vontató,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u-HU" sz="1200" smtClean="0">
                <a:solidFill>
                  <a:srgbClr val="FFFFFF"/>
                </a:solidFill>
              </a:rPr>
              <a:t>Lassú jármű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u-HU" sz="1200" smtClean="0">
                <a:solidFill>
                  <a:srgbClr val="FFFFFF"/>
                </a:solidFill>
              </a:rPr>
              <a:t>             +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u-HU" sz="1200" smtClean="0">
                <a:solidFill>
                  <a:srgbClr val="FFFFFF"/>
                </a:solidFill>
              </a:rPr>
              <a:t>Pótkocsi, vagy egyéb vontatmány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4509294"/>
            <a:ext cx="1876810" cy="217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65F85A-ABF9-4126-8199-9F6D33CAFCC9}" type="datetime1">
              <a:rPr lang="hu-HU" smtClean="0">
                <a:solidFill>
                  <a:srgbClr val="FFFFFF"/>
                </a:solidFill>
              </a:rPr>
              <a:pPr>
                <a:defRPr/>
              </a:pPr>
              <a:t>2014.03.06.</a:t>
            </a:fld>
            <a:endParaRPr lang="hu-HU" dirty="0">
              <a:solidFill>
                <a:srgbClr val="FFFFFF"/>
              </a:solidFill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2CCE9-7D79-4930-92F6-787B507971EA}" type="slidenum">
              <a:rPr lang="hu-HU" smtClean="0">
                <a:solidFill>
                  <a:srgbClr val="FFFFFF"/>
                </a:solidFill>
              </a:rPr>
              <a:pPr>
                <a:defRPr/>
              </a:pPr>
              <a:t>34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56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Kérdés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2286000" y="1997839"/>
            <a:ext cx="4572000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hu-HU" sz="2000" dirty="0" smtClean="0">
                <a:effectLst/>
                <a:latin typeface="Arial"/>
                <a:ea typeface="Calibri"/>
                <a:cs typeface="Times New Roman"/>
              </a:rPr>
              <a:t>13. Az alábbiak közül mi </a:t>
            </a:r>
            <a:r>
              <a:rPr lang="hu-HU" sz="3200" dirty="0" smtClean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nem</a:t>
            </a:r>
            <a:r>
              <a:rPr lang="hu-HU" sz="2000" dirty="0" smtClean="0">
                <a:effectLst/>
                <a:latin typeface="Arial"/>
                <a:ea typeface="Calibri"/>
                <a:cs typeface="Times New Roman"/>
              </a:rPr>
              <a:t> tartozik a biztonságos közlekedés alapfeltételei közé?</a:t>
            </a:r>
            <a:endParaRPr lang="hu-H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</a:pPr>
            <a:r>
              <a:rPr lang="hu-HU" sz="2000" dirty="0" smtClean="0">
                <a:effectLst/>
                <a:latin typeface="Arial"/>
                <a:ea typeface="Calibri"/>
                <a:cs typeface="Times New Roman"/>
              </a:rPr>
              <a:t>az alapos szabályismeret</a:t>
            </a:r>
            <a:endParaRPr lang="hu-H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</a:pPr>
            <a:r>
              <a:rPr lang="hu-HU" sz="2000" u="sng" dirty="0" smtClean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az átlagon felüli fizikai kondíció</a:t>
            </a:r>
            <a:endParaRPr lang="hu-HU" sz="2000" u="sng" dirty="0" smtClean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</a:pPr>
            <a:r>
              <a:rPr lang="hu-HU" sz="2000" dirty="0" smtClean="0">
                <a:effectLst/>
                <a:latin typeface="Arial"/>
                <a:ea typeface="Calibri"/>
                <a:cs typeface="Times New Roman"/>
              </a:rPr>
              <a:t>a szabálykövető magatartás</a:t>
            </a:r>
            <a:endParaRPr lang="hu-H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</a:pPr>
            <a:r>
              <a:rPr lang="hu-HU" sz="2000" dirty="0" smtClean="0">
                <a:effectLst/>
                <a:latin typeface="Arial"/>
                <a:ea typeface="Calibri"/>
                <a:cs typeface="Times New Roman"/>
              </a:rPr>
              <a:t>a jármű megfelelő műszaki állapota</a:t>
            </a:r>
            <a:endParaRPr lang="hu-H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</a:pPr>
            <a:r>
              <a:rPr lang="hu-HU" sz="2000" dirty="0" smtClean="0">
                <a:effectLst/>
                <a:latin typeface="Arial"/>
                <a:ea typeface="Calibri"/>
                <a:cs typeface="Times New Roman"/>
              </a:rPr>
              <a:t>az udvarias, másokra is figyelmes magatartás</a:t>
            </a:r>
            <a:endParaRPr lang="hu-HU" sz="20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hu-HU" sz="2000" dirty="0" smtClean="0">
                <a:effectLst/>
                <a:latin typeface="Arial"/>
                <a:ea typeface="Calibri"/>
                <a:cs typeface="Times New Roman"/>
              </a:rPr>
              <a:t> </a:t>
            </a:r>
            <a:endParaRPr lang="hu-H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27584" y="5517232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hlinkClick r:id="rId2"/>
              </a:rPr>
              <a:t>http://www.rsa.ie/RSA/Road-Safety/Campaigns/Current-road-safety-campaigns/Cycle-Smart-Cycle-Safe/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93FD-5608-475B-83F8-675A1923B5C1}" type="datetime1">
              <a:rPr lang="hu-HU" smtClean="0"/>
              <a:pPr/>
              <a:t>2014.03.06.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kalincsak.istvan@gmail.com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100C-1CF0-4646-BD3C-D1F4F29E6E88}" type="slidenum">
              <a:rPr lang="hu-HU" smtClean="0"/>
              <a:pPr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22665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>
                <a:latin typeface="Algerian" pitchFamily="82" charset="0"/>
              </a:rPr>
              <a:t>A biztonságos kerékpározás feltételei: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/>
              <a:t>Kifogástalan műszaki állapotú kerékpár</a:t>
            </a:r>
          </a:p>
          <a:p>
            <a:r>
              <a:rPr lang="hu-HU" altLang="hu-HU"/>
              <a:t>Vezetésre alkalmas állapot</a:t>
            </a:r>
          </a:p>
          <a:p>
            <a:r>
              <a:rPr lang="hu-HU" altLang="hu-HU"/>
              <a:t>Szabály- és jelzés ismeret és ezek helyes értelmezése, alkalmazása</a:t>
            </a:r>
          </a:p>
          <a:p>
            <a:r>
              <a:rPr lang="hu-HU" altLang="hu-HU"/>
              <a:t>Jogkövető, deffenzív magatartás</a:t>
            </a:r>
          </a:p>
          <a:p>
            <a:endParaRPr lang="hu-HU" altLang="hu-HU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C620-96AB-4629-A5F5-46E0FEB29FC2}" type="datetime1">
              <a:rPr lang="hu-HU" altLang="hu-HU" smtClean="0">
                <a:solidFill>
                  <a:srgbClr val="EAEAEA"/>
                </a:solidFill>
              </a:rPr>
              <a:pPr/>
              <a:t>2014.03.06.</a:t>
            </a:fld>
            <a:endParaRPr lang="hu-HU" altLang="hu-HU">
              <a:solidFill>
                <a:srgbClr val="EAEAEA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 smtClean="0">
                <a:solidFill>
                  <a:srgbClr val="EAEAEA"/>
                </a:solidFill>
              </a:rPr>
              <a:t>kalincsak.istvan@gmail.com</a:t>
            </a:r>
            <a:endParaRPr lang="hu-HU" altLang="hu-HU">
              <a:solidFill>
                <a:srgbClr val="EAEAEA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97F3-5FA7-422C-B972-26DB563A9B9A}" type="slidenum">
              <a:rPr lang="hu-HU" altLang="hu-HU" smtClean="0">
                <a:solidFill>
                  <a:srgbClr val="EAEAEA"/>
                </a:solidFill>
              </a:rPr>
              <a:pPr/>
              <a:t>36</a:t>
            </a:fld>
            <a:endParaRPr lang="hu-HU" altLang="hu-H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11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Kérdés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2286000" y="177281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hu-HU" sz="2800" dirty="0" smtClean="0">
                <a:effectLst/>
                <a:latin typeface="Arial"/>
                <a:ea typeface="Calibri"/>
                <a:cs typeface="Times New Roman"/>
              </a:rPr>
              <a:t>14. Melyek a forgalom legvédtelenebb résztvevői? /Több válasz is megjelölhető/</a:t>
            </a:r>
          </a:p>
          <a:p>
            <a:pPr>
              <a:spcAft>
                <a:spcPts val="0"/>
              </a:spcAft>
            </a:pPr>
            <a:endParaRPr lang="hu-HU" sz="28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</a:pPr>
            <a:r>
              <a:rPr lang="hu-HU" sz="2800" u="sng" dirty="0" smtClean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a kerékpárosok</a:t>
            </a:r>
            <a:endParaRPr lang="hu-HU" sz="2800" u="sng" dirty="0" smtClean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</a:pPr>
            <a:r>
              <a:rPr lang="hu-HU" sz="2800" u="sng" dirty="0" smtClean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a gyalogosok</a:t>
            </a:r>
            <a:endParaRPr lang="hu-HU" sz="2800" u="sng" dirty="0" smtClean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</a:pPr>
            <a:r>
              <a:rPr lang="hu-HU" sz="2800" dirty="0" smtClean="0">
                <a:effectLst/>
                <a:latin typeface="Arial"/>
                <a:ea typeface="Calibri"/>
                <a:cs typeface="Times New Roman"/>
              </a:rPr>
              <a:t>az autóbuszok utasai</a:t>
            </a:r>
            <a:endParaRPr lang="hu-HU" sz="28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</a:pPr>
            <a:r>
              <a:rPr lang="hu-HU" sz="2800" dirty="0" smtClean="0">
                <a:effectLst/>
                <a:latin typeface="Arial"/>
                <a:ea typeface="Calibri"/>
                <a:cs typeface="Times New Roman"/>
              </a:rPr>
              <a:t>a gépkocsik utasai</a:t>
            </a:r>
            <a:endParaRPr lang="hu-HU" sz="2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F250-2278-4449-B757-7DAEE2A2D1A8}" type="datetime1">
              <a:rPr lang="hu-HU" smtClean="0"/>
              <a:pPr/>
              <a:t>2014.03.06.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kalincsak.istvan@gmail.com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100C-1CF0-4646-BD3C-D1F4F29E6E88}" type="slidenum">
              <a:rPr lang="hu-HU" smtClean="0"/>
              <a:pPr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76721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Kérdés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2286000" y="1305342"/>
            <a:ext cx="50943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u-HU" sz="2000" dirty="0" smtClean="0">
                <a:effectLst/>
                <a:latin typeface="Arial"/>
                <a:ea typeface="Calibri"/>
                <a:cs typeface="Times New Roman"/>
              </a:rPr>
              <a:t>15. Az alábbiak közül melyek a KRESZ által elírt írt kötelező kerékpártartozékok? /Több válasz is megjelölhető./</a:t>
            </a:r>
          </a:p>
          <a:p>
            <a:pPr>
              <a:spcAft>
                <a:spcPts val="0"/>
              </a:spcAft>
            </a:pPr>
            <a:endParaRPr lang="hu-H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</a:pPr>
            <a:r>
              <a:rPr lang="hu-HU" sz="2000" u="sng" dirty="0" smtClean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Fehér színű első lámpa.</a:t>
            </a:r>
            <a:endParaRPr lang="hu-HU" sz="2000" u="sng" dirty="0" smtClean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</a:pPr>
            <a:r>
              <a:rPr lang="hu-HU" sz="2000" dirty="0" smtClean="0">
                <a:effectLst/>
                <a:latin typeface="Arial"/>
                <a:ea typeface="Calibri"/>
                <a:cs typeface="Times New Roman"/>
              </a:rPr>
              <a:t>A pedálon és a küllők között borostyán sárga színű prizmák.</a:t>
            </a:r>
            <a:endParaRPr lang="hu-H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</a:pPr>
            <a:r>
              <a:rPr lang="hu-HU" sz="2000" u="sng" dirty="0" smtClean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Vörös színű hátsó lámpa.</a:t>
            </a:r>
            <a:endParaRPr lang="hu-HU" sz="2000" u="sng" dirty="0" smtClean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</a:pPr>
            <a:r>
              <a:rPr lang="hu-HU" sz="2000" u="sng" dirty="0" smtClean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Vörös színű hátsó prizma.</a:t>
            </a:r>
            <a:endParaRPr lang="hu-HU" sz="2000" u="sng" dirty="0" smtClean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</a:pPr>
            <a:r>
              <a:rPr lang="hu-HU" sz="2000" u="sng" dirty="0" smtClean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Két, egymástól független fék.</a:t>
            </a:r>
            <a:endParaRPr lang="hu-HU" sz="2000" u="sng" dirty="0" smtClean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</a:pPr>
            <a:r>
              <a:rPr lang="hu-HU" sz="2000" u="sng" dirty="0" smtClean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Csengő.</a:t>
            </a:r>
            <a:endParaRPr lang="hu-HU" sz="2000" u="sng" dirty="0" smtClean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</a:pPr>
            <a:r>
              <a:rPr lang="hu-HU" sz="2000" u="sng" dirty="0" smtClean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Fényvisszaverő ruházat (lakott területen kívül az úttesten éjszaka vagy rossz látási viszonyok között).</a:t>
            </a:r>
            <a:endParaRPr lang="hu-HU" sz="2000" u="sng" dirty="0" smtClean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</a:pPr>
            <a:r>
              <a:rPr lang="hu-HU" sz="2000" dirty="0" smtClean="0">
                <a:effectLst/>
                <a:latin typeface="Arial"/>
                <a:ea typeface="Calibri"/>
                <a:cs typeface="Times New Roman"/>
              </a:rPr>
              <a:t>Visszapillantó tükör.</a:t>
            </a:r>
            <a:endParaRPr lang="hu-H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72736-49B9-4038-958C-4A9E16C9BA16}" type="datetime1">
              <a:rPr lang="hu-HU" smtClean="0"/>
              <a:pPr/>
              <a:t>2014.03.06.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kalincsak.istvan@gmail.com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100C-1CF0-4646-BD3C-D1F4F29E6E88}" type="slidenum">
              <a:rPr lang="hu-HU" smtClean="0"/>
              <a:pPr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77135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>
                <a:solidFill>
                  <a:srgbClr val="1F497D"/>
                </a:solidFill>
              </a:rPr>
              <a:t>Mely berendezéseket kell ellenőrizni minden nap az első elindulás előtt?</a:t>
            </a:r>
            <a:endParaRPr lang="hu-HU" sz="36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0494" y="1469359"/>
            <a:ext cx="6552728" cy="27770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331640" y="4581128"/>
            <a:ext cx="6624736" cy="1341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ct val="20000"/>
              </a:spcBef>
              <a:buClr>
                <a:srgbClr val="9BBB59"/>
              </a:buClr>
              <a:buSzPct val="95000"/>
              <a:buFont typeface="Wingdings 2"/>
              <a:buChar char=""/>
            </a:pPr>
            <a:r>
              <a:rPr lang="hu-HU" sz="1400" dirty="0">
                <a:solidFill>
                  <a:prstClr val="black"/>
                </a:solidFill>
                <a:latin typeface="Constantia"/>
              </a:rPr>
              <a:t>a, </a:t>
            </a:r>
            <a:r>
              <a:rPr lang="hu-HU" sz="1400" dirty="0" err="1">
                <a:solidFill>
                  <a:prstClr val="black"/>
                </a:solidFill>
                <a:latin typeface="Constantia"/>
              </a:rPr>
              <a:t>A</a:t>
            </a:r>
            <a:r>
              <a:rPr lang="hu-HU" sz="1400" dirty="0">
                <a:solidFill>
                  <a:prstClr val="black"/>
                </a:solidFill>
                <a:latin typeface="Constantia"/>
              </a:rPr>
              <a:t> pedálon és a küllők között </a:t>
            </a:r>
            <a:r>
              <a:rPr lang="hu-HU" sz="1400" dirty="0" err="1" smtClean="0">
                <a:solidFill>
                  <a:prstClr val="black"/>
                </a:solidFill>
                <a:latin typeface="Constantia"/>
              </a:rPr>
              <a:t>borostyánsárga</a:t>
            </a:r>
            <a:r>
              <a:rPr lang="hu-HU" sz="1400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hu-HU" sz="1400" dirty="0">
                <a:solidFill>
                  <a:prstClr val="black"/>
                </a:solidFill>
                <a:latin typeface="Constantia"/>
              </a:rPr>
              <a:t>színű prizmák</a:t>
            </a:r>
          </a:p>
          <a:p>
            <a:pPr marL="274320" indent="-274320">
              <a:spcBef>
                <a:spcPct val="20000"/>
              </a:spcBef>
              <a:buClr>
                <a:srgbClr val="9BBB59"/>
              </a:buClr>
              <a:buSzPct val="95000"/>
              <a:buFont typeface="Wingdings 2"/>
              <a:buChar char=""/>
            </a:pPr>
            <a:r>
              <a:rPr lang="hu-HU" sz="1400" dirty="0">
                <a:solidFill>
                  <a:prstClr val="black"/>
                </a:solidFill>
                <a:latin typeface="Constantia"/>
              </a:rPr>
              <a:t>b, Karos szélességjelző prizma</a:t>
            </a:r>
          </a:p>
          <a:p>
            <a:pPr marL="274320" indent="-274320">
              <a:spcBef>
                <a:spcPct val="20000"/>
              </a:spcBef>
              <a:buClr>
                <a:srgbClr val="9BBB59"/>
              </a:buClr>
              <a:buSzPct val="95000"/>
              <a:buFont typeface="Wingdings 2"/>
              <a:buChar char=""/>
            </a:pPr>
            <a:r>
              <a:rPr lang="hu-HU" sz="1400" dirty="0">
                <a:solidFill>
                  <a:prstClr val="black"/>
                </a:solidFill>
                <a:latin typeface="Constantia"/>
              </a:rPr>
              <a:t>c, </a:t>
            </a:r>
            <a:r>
              <a:rPr lang="hu-HU" sz="1400" dirty="0" err="1">
                <a:solidFill>
                  <a:prstClr val="black"/>
                </a:solidFill>
                <a:latin typeface="Constantia"/>
              </a:rPr>
              <a:t>Visszapillantótükör</a:t>
            </a:r>
            <a:endParaRPr lang="hu-HU" sz="1400" dirty="0">
              <a:solidFill>
                <a:prstClr val="black"/>
              </a:solidFill>
              <a:latin typeface="Constantia"/>
            </a:endParaRPr>
          </a:p>
          <a:p>
            <a:pPr marL="274320" indent="-274320">
              <a:spcBef>
                <a:spcPct val="20000"/>
              </a:spcBef>
              <a:buClr>
                <a:srgbClr val="9BBB59"/>
              </a:buClr>
              <a:buSzPct val="95000"/>
              <a:buFont typeface="Wingdings 2"/>
              <a:buChar char=""/>
            </a:pPr>
            <a:r>
              <a:rPr lang="hu-HU" sz="1400" dirty="0">
                <a:solidFill>
                  <a:prstClr val="black"/>
                </a:solidFill>
                <a:latin typeface="Constantia"/>
              </a:rPr>
              <a:t>d, Sárvédő</a:t>
            </a:r>
          </a:p>
          <a:p>
            <a:pPr marL="274320" indent="-274320">
              <a:spcBef>
                <a:spcPct val="20000"/>
              </a:spcBef>
              <a:buClr>
                <a:srgbClr val="9BBB59"/>
              </a:buClr>
              <a:buSzPct val="95000"/>
              <a:buFont typeface="Wingdings 2"/>
              <a:buChar char=""/>
            </a:pPr>
            <a:r>
              <a:rPr lang="hu-HU" sz="1400" i="1" dirty="0">
                <a:solidFill>
                  <a:prstClr val="black"/>
                </a:solidFill>
                <a:latin typeface="Constantia"/>
              </a:rPr>
              <a:t>e, Kerékpáros bukósisak </a:t>
            </a:r>
            <a:endParaRPr lang="hu-HU" sz="1050" dirty="0">
              <a:solidFill>
                <a:prstClr val="black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331640" y="4302968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1F497D"/>
                </a:solidFill>
              </a:rPr>
              <a:t>A KRESZ által javasolt kerékpártartozékok:</a:t>
            </a:r>
            <a:endParaRPr lang="hu-HU" sz="1400" b="1" dirty="0">
              <a:solidFill>
                <a:prstClr val="black"/>
              </a:solidFill>
            </a:endParaRPr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A5D2-84E6-46F0-9BE0-7190D2068A65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2014.03.06.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kalincsak.istvan@gmail.com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94DD-FE6F-4165-A8E2-DC2D52DDB86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93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0" dirty="0">
                <a:solidFill>
                  <a:srgbClr val="FFFFFF"/>
                </a:solidFill>
                <a:effectLst/>
                <a:latin typeface="Arial"/>
              </a:rPr>
              <a:t>Lőrincze Lajos Általános Iskola         </a:t>
            </a:r>
            <a:r>
              <a:rPr lang="hu-HU" b="0" dirty="0" smtClean="0">
                <a:solidFill>
                  <a:srgbClr val="FFFFFF"/>
                </a:solidFill>
                <a:effectLst/>
                <a:latin typeface="Arial"/>
              </a:rPr>
              <a:t>VII. </a:t>
            </a:r>
            <a:r>
              <a:rPr lang="hu-HU" b="0" dirty="0">
                <a:solidFill>
                  <a:srgbClr val="FFFFFF"/>
                </a:solidFill>
                <a:effectLst/>
                <a:latin typeface="Arial"/>
              </a:rPr>
              <a:t>osztály</a:t>
            </a:r>
            <a:endParaRPr lang="hu-HU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0924067"/>
              </p:ext>
            </p:extLst>
          </p:nvPr>
        </p:nvGraphicFramePr>
        <p:xfrm>
          <a:off x="323530" y="1628798"/>
          <a:ext cx="8640958" cy="4680529"/>
        </p:xfrm>
        <a:graphic>
          <a:graphicData uri="http://schemas.openxmlformats.org/drawingml/2006/table">
            <a:tbl>
              <a:tblPr/>
              <a:tblGrid>
                <a:gridCol w="592281"/>
                <a:gridCol w="1692232"/>
                <a:gridCol w="676893"/>
                <a:gridCol w="676893"/>
                <a:gridCol w="676893"/>
                <a:gridCol w="888421"/>
                <a:gridCol w="676893"/>
                <a:gridCol w="750928"/>
                <a:gridCol w="2009524"/>
              </a:tblGrid>
              <a:tr h="304307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Hegyeshalom Általános Iskola                VII.      osztály                                 2013.11.21.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0430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sorszám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Név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TESZTLAP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GYAKORLATI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TÉRKÉP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ÖSSZESEN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MEGJEGYZÉS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30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helyes v.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hibás v.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összesen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8981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Baranyai Vica Panka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81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Búzás Bence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8981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Darabos Sarolta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2.-3.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981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Fehér Ágnes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81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Fehér Alexandra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2.-3.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981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Fekete Viktória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81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Lendvai Kitti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81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Major Roxána Dzsenifer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81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Máthé Kristóf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81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Peredi Melissza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81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Rózsa Laura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81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Sághy Patricia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81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Szabó Sára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Térkép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FF4C-F6E5-4DC7-A456-A6EDE1421590}" type="datetime1">
              <a:rPr lang="hu-HU" smtClean="0"/>
              <a:pPr/>
              <a:t>2014.03.06.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kalincsak.istvan@gmail.com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100C-1CF0-4646-BD3C-D1F4F29E6E88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4984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0" dirty="0">
                <a:solidFill>
                  <a:srgbClr val="FFFFFF"/>
                </a:solidFill>
                <a:effectLst/>
                <a:latin typeface="Arial"/>
              </a:rPr>
              <a:t>Lőrincze Lajos Általános Iskola         </a:t>
            </a:r>
            <a:r>
              <a:rPr lang="hu-HU" b="0" dirty="0" smtClean="0">
                <a:solidFill>
                  <a:srgbClr val="FFFFFF"/>
                </a:solidFill>
                <a:effectLst/>
                <a:latin typeface="Arial"/>
              </a:rPr>
              <a:t>VI. </a:t>
            </a:r>
            <a:r>
              <a:rPr lang="hu-HU" b="0" dirty="0">
                <a:solidFill>
                  <a:srgbClr val="FFFFFF"/>
                </a:solidFill>
                <a:effectLst/>
                <a:latin typeface="Arial"/>
              </a:rPr>
              <a:t>osztály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9020408"/>
              </p:ext>
            </p:extLst>
          </p:nvPr>
        </p:nvGraphicFramePr>
        <p:xfrm>
          <a:off x="539553" y="2204863"/>
          <a:ext cx="8136902" cy="3240360"/>
        </p:xfrm>
        <a:graphic>
          <a:graphicData uri="http://schemas.openxmlformats.org/drawingml/2006/table">
            <a:tbl>
              <a:tblPr/>
              <a:tblGrid>
                <a:gridCol w="558622"/>
                <a:gridCol w="1654784"/>
                <a:gridCol w="674562"/>
                <a:gridCol w="674562"/>
                <a:gridCol w="674562"/>
                <a:gridCol w="948603"/>
                <a:gridCol w="790502"/>
                <a:gridCol w="801042"/>
                <a:gridCol w="1359663"/>
              </a:tblGrid>
              <a:tr h="371844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Hegyeshalom Általános Iskola         VI.             osztály                                 2013.11.21.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7184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sorszám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Név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TESZTLAP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GYAKORLATI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TÉRKÉP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ÖSSZESEN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MEGJEGYZÉS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84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helyes v.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hibás v.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összesen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5413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Bokodi Lili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413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Gergye Lilla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13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Hegyi Bálint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5413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Régner Kitty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13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Smauzer Ákos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13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Szabados Réka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0650-DF5F-4EDF-B77F-E92C9DD9D136}" type="datetime1">
              <a:rPr lang="hu-HU" smtClean="0"/>
              <a:pPr/>
              <a:t>2014.03.06.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kalincsak.istvan@gmail.com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100C-1CF0-4646-BD3C-D1F4F29E6E88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2240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Kérdés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2286000" y="213285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hu-HU" dirty="0" smtClean="0">
                <a:effectLst/>
                <a:latin typeface="Arial"/>
                <a:ea typeface="Calibri"/>
                <a:cs typeface="Times New Roman"/>
              </a:rPr>
              <a:t> </a:t>
            </a:r>
            <a:endParaRPr lang="hu-HU" dirty="0" smtClean="0">
              <a:effectLst/>
              <a:latin typeface="Calibri"/>
              <a:ea typeface="Calibri"/>
              <a:cs typeface="Times New Roman"/>
            </a:endParaRPr>
          </a:p>
          <a:p>
            <a:pPr marL="742950" indent="-742950">
              <a:spcAft>
                <a:spcPts val="0"/>
              </a:spcAft>
              <a:buAutoNum type="arabicPeriod"/>
            </a:pPr>
            <a:r>
              <a:rPr lang="hu-HU" sz="3600" dirty="0" smtClean="0">
                <a:effectLst/>
                <a:latin typeface="Arial"/>
                <a:ea typeface="Calibri"/>
                <a:cs typeface="Times New Roman"/>
              </a:rPr>
              <a:t>Van kerékpárod?</a:t>
            </a:r>
          </a:p>
          <a:p>
            <a:pPr>
              <a:spcAft>
                <a:spcPts val="0"/>
              </a:spcAft>
            </a:pPr>
            <a:endParaRPr lang="hu-HU" sz="36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</a:pPr>
            <a:r>
              <a:rPr lang="hu-HU" sz="3600" dirty="0" smtClean="0">
                <a:effectLst/>
                <a:latin typeface="Arial"/>
                <a:ea typeface="Calibri"/>
                <a:cs typeface="Times New Roman"/>
              </a:rPr>
              <a:t> igen, van</a:t>
            </a:r>
            <a:endParaRPr lang="hu-HU" sz="36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</a:pPr>
            <a:r>
              <a:rPr lang="hu-HU" sz="3600" dirty="0" smtClean="0">
                <a:effectLst/>
                <a:latin typeface="Arial"/>
                <a:ea typeface="Calibri"/>
                <a:cs typeface="Times New Roman"/>
              </a:rPr>
              <a:t> nincs</a:t>
            </a:r>
            <a:endParaRPr lang="hu-HU" sz="3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F47A-0787-44CA-A8AF-91635BE6897A}" type="datetime1">
              <a:rPr lang="hu-HU" smtClean="0"/>
              <a:pPr/>
              <a:t>2014.03.06.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kalincsak.istvan@gmail.com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100C-1CF0-4646-BD3C-D1F4F29E6E88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9401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642194"/>
          </a:xfrm>
        </p:spPr>
        <p:txBody>
          <a:bodyPr>
            <a:normAutofit fontScale="90000"/>
          </a:bodyPr>
          <a:lstStyle/>
          <a:p>
            <a:r>
              <a:rPr lang="hu-HU" sz="4400" b="0" dirty="0">
                <a:latin typeface="ArialMT"/>
              </a:rPr>
              <a:t>Az ábra azt mutatja, hogy az egyes </a:t>
            </a:r>
            <a:r>
              <a:rPr lang="hu-HU" sz="4400" b="0" dirty="0" smtClean="0">
                <a:latin typeface="ArialMT"/>
              </a:rPr>
              <a:t>korcsoportok </a:t>
            </a:r>
            <a:r>
              <a:rPr lang="hu-HU" sz="4400" b="0" dirty="0">
                <a:latin typeface="ArialMT"/>
              </a:rPr>
              <a:t>hány </a:t>
            </a:r>
            <a:r>
              <a:rPr lang="hu-HU" sz="4400" b="0" dirty="0" smtClean="0">
                <a:latin typeface="ArialMT"/>
              </a:rPr>
              <a:t>%-a </a:t>
            </a:r>
            <a:r>
              <a:rPr lang="hu-HU" sz="4400" b="0" dirty="0">
                <a:latin typeface="ArialMT"/>
              </a:rPr>
              <a:t>használ kerékpárt.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46492"/>
            <a:ext cx="7560840" cy="452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5C97-2911-4580-8444-15FF92FEFD9E}" type="datetime1">
              <a:rPr lang="hu-HU" smtClean="0"/>
              <a:pPr/>
              <a:t>2014.03.06.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kalincsak.istvan@gmail.com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100C-1CF0-4646-BD3C-D1F4F29E6E88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748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Kérdés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179512" y="220486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hu-HU" dirty="0" smtClean="0">
                <a:effectLst/>
                <a:latin typeface="Arial"/>
                <a:ea typeface="Calibri"/>
                <a:cs typeface="Times New Roman"/>
              </a:rPr>
              <a:t>2. Mire használod kerékpárodat? (Több választ is megjelölhetsz!)</a:t>
            </a:r>
            <a:endParaRPr lang="hu-HU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</a:pPr>
            <a:r>
              <a:rPr lang="hu-HU" dirty="0" smtClean="0">
                <a:effectLst/>
                <a:latin typeface="Arial"/>
                <a:ea typeface="Calibri"/>
                <a:cs typeface="Times New Roman"/>
              </a:rPr>
              <a:t>délutánonként bringázom a barátaimmal</a:t>
            </a:r>
            <a:endParaRPr lang="hu-HU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</a:pPr>
            <a:r>
              <a:rPr lang="hu-HU" dirty="0" smtClean="0">
                <a:effectLst/>
                <a:latin typeface="Arial"/>
                <a:ea typeface="Calibri"/>
                <a:cs typeface="Times New Roman"/>
              </a:rPr>
              <a:t>kerékpárral járok iskolába</a:t>
            </a:r>
            <a:endParaRPr lang="hu-HU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</a:pPr>
            <a:r>
              <a:rPr lang="hu-HU" dirty="0" smtClean="0">
                <a:effectLst/>
                <a:latin typeface="Arial"/>
                <a:ea typeface="Calibri"/>
                <a:cs typeface="Times New Roman"/>
              </a:rPr>
              <a:t>családommal kerékpáros túrákat teszünk</a:t>
            </a:r>
            <a:endParaRPr lang="hu-HU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</a:pPr>
            <a:r>
              <a:rPr lang="hu-HU" dirty="0" smtClean="0">
                <a:effectLst/>
                <a:latin typeface="Arial"/>
                <a:ea typeface="Calibri"/>
                <a:cs typeface="Times New Roman"/>
              </a:rPr>
              <a:t>nem nagyon szoktam használni</a:t>
            </a:r>
            <a:endParaRPr lang="hu-HU" dirty="0" smtClean="0">
              <a:effectLst/>
              <a:latin typeface="Calibri"/>
              <a:ea typeface="Calibri"/>
              <a:cs typeface="Times New Roman"/>
            </a:endParaRPr>
          </a:p>
          <a:p>
            <a:r>
              <a:rPr lang="hu-HU" dirty="0" smtClean="0">
                <a:effectLst/>
                <a:latin typeface="Arial"/>
                <a:ea typeface="Calibri"/>
              </a:rPr>
              <a:t>nincs kerékpárom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4786970" y="1628800"/>
            <a:ext cx="421297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i="1" u="none" strike="noStrike" baseline="0" dirty="0" smtClean="0">
                <a:solidFill>
                  <a:schemeClr val="bg1"/>
                </a:solidFill>
                <a:latin typeface="Arial"/>
              </a:rPr>
              <a:t>A kerékpáros közlekedés f</a:t>
            </a:r>
            <a:r>
              <a:rPr lang="hu-HU" sz="1600" b="1" i="1" u="none" strike="noStrike" baseline="0" dirty="0" smtClean="0">
                <a:solidFill>
                  <a:schemeClr val="bg1"/>
                </a:solidFill>
                <a:latin typeface="Arial,Bold"/>
              </a:rPr>
              <a:t>ő </a:t>
            </a:r>
            <a:r>
              <a:rPr lang="hu-HU" sz="1600" b="1" i="1" u="none" strike="noStrike" baseline="0" dirty="0" smtClean="0">
                <a:solidFill>
                  <a:schemeClr val="bg1"/>
                </a:solidFill>
                <a:latin typeface="Arial"/>
              </a:rPr>
              <a:t>célcsoportjai</a:t>
            </a:r>
          </a:p>
          <a:p>
            <a:r>
              <a:rPr lang="hu-HU" b="0" i="0" u="none" strike="noStrike" baseline="0" dirty="0" smtClean="0">
                <a:solidFill>
                  <a:schemeClr val="bg1"/>
                </a:solidFill>
                <a:latin typeface="Symbol"/>
              </a:rPr>
              <a:t>· </a:t>
            </a:r>
            <a:r>
              <a:rPr lang="hu-HU" b="1" i="0" u="none" strike="noStrike" baseline="0" dirty="0" smtClean="0">
                <a:solidFill>
                  <a:schemeClr val="bg1"/>
                </a:solidFill>
                <a:latin typeface="Arial"/>
              </a:rPr>
              <a:t>Közlekedési célú kerékpározás:                 	</a:t>
            </a:r>
            <a:r>
              <a:rPr lang="hu-HU" sz="1400" b="0" i="0" u="none" strike="noStrike" baseline="0" dirty="0" smtClean="0">
                <a:solidFill>
                  <a:schemeClr val="bg1"/>
                </a:solidFill>
                <a:latin typeface="Arial"/>
              </a:rPr>
              <a:t>munkába, iskolába járás,</a:t>
            </a:r>
          </a:p>
          <a:p>
            <a:r>
              <a:rPr lang="hu-HU" sz="1400" b="0" i="0" u="none" strike="noStrike" baseline="0" dirty="0" smtClean="0">
                <a:solidFill>
                  <a:schemeClr val="bg1"/>
                </a:solidFill>
                <a:latin typeface="Arial"/>
              </a:rPr>
              <a:t>                   ügyintézés, bevásárlás                                 	közforgalmú közlekedési eszközök       	megállóhelyei és a kiinduló pont közötti kerékpározás</a:t>
            </a:r>
            <a:r>
              <a:rPr lang="hu-HU" b="0" i="0" u="none" strike="noStrike" baseline="0" dirty="0" smtClean="0">
                <a:solidFill>
                  <a:schemeClr val="bg1"/>
                </a:solidFill>
                <a:latin typeface="Arial"/>
              </a:rPr>
              <a:t>.</a:t>
            </a:r>
          </a:p>
          <a:p>
            <a:pPr marL="285750" indent="-285750">
              <a:buFont typeface="Symbol"/>
              <a:buChar char="·"/>
            </a:pPr>
            <a:r>
              <a:rPr lang="hu-HU" b="1" i="0" u="none" strike="noStrike" baseline="0" dirty="0" smtClean="0">
                <a:solidFill>
                  <a:schemeClr val="bg1"/>
                </a:solidFill>
                <a:latin typeface="Arial"/>
              </a:rPr>
              <a:t>Szabadid</a:t>
            </a:r>
            <a:r>
              <a:rPr lang="hu-HU" b="1" i="0" u="none" strike="noStrike" baseline="0" dirty="0" smtClean="0">
                <a:solidFill>
                  <a:schemeClr val="bg1"/>
                </a:solidFill>
                <a:latin typeface="Arial,Bold"/>
              </a:rPr>
              <a:t>ő</a:t>
            </a:r>
            <a:r>
              <a:rPr lang="hu-HU" b="1" i="0" u="none" strike="noStrike" baseline="0" dirty="0" smtClean="0">
                <a:solidFill>
                  <a:schemeClr val="bg1"/>
                </a:solidFill>
                <a:latin typeface="Arial"/>
              </a:rPr>
              <a:t>s célú kerékpározás: </a:t>
            </a:r>
            <a:r>
              <a:rPr lang="hu-HU" sz="1400" b="0" i="0" u="none" strike="noStrike" baseline="0" dirty="0" smtClean="0">
                <a:solidFill>
                  <a:schemeClr val="bg1"/>
                </a:solidFill>
                <a:latin typeface="Arial"/>
              </a:rPr>
              <a:t>turisztikai</a:t>
            </a:r>
          </a:p>
          <a:p>
            <a:r>
              <a:rPr lang="hu-HU" sz="1400" b="0" i="0" u="none" strike="noStrike" baseline="0" dirty="0" smtClean="0">
                <a:solidFill>
                  <a:schemeClr val="bg1"/>
                </a:solidFill>
                <a:latin typeface="Arial"/>
              </a:rPr>
              <a:t>      szórakozási célú </a:t>
            </a:r>
          </a:p>
          <a:p>
            <a:r>
              <a:rPr lang="hu-HU" sz="1400" b="0" i="0" u="none" strike="noStrike" baseline="0" dirty="0" smtClean="0">
                <a:solidFill>
                  <a:schemeClr val="bg1"/>
                </a:solidFill>
                <a:latin typeface="Arial"/>
              </a:rPr>
              <a:t>      sport- és egészség megőrzési célú     kerékpározás</a:t>
            </a:r>
            <a:endParaRPr lang="hu-HU" sz="1400" dirty="0">
              <a:solidFill>
                <a:schemeClr val="bg1"/>
              </a:solidFill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B5A44-34E4-4FAE-91D5-3E2632E628C3}" type="datetime1">
              <a:rPr lang="hu-HU" smtClean="0"/>
              <a:pPr/>
              <a:t>2014.03.06.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kalincsak.istvan@gmail.com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100C-1CF0-4646-BD3C-D1F4F29E6E88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1778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Kérdés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2279598" y="1916832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hu-HU" dirty="0" smtClean="0">
                <a:effectLst/>
                <a:latin typeface="Arial"/>
                <a:ea typeface="Calibri"/>
                <a:cs typeface="Times New Roman"/>
              </a:rPr>
              <a:t> </a:t>
            </a:r>
            <a:endParaRPr lang="hu-HU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hu-HU" sz="3200" dirty="0" smtClean="0">
                <a:effectLst/>
                <a:latin typeface="Arial"/>
                <a:ea typeface="Calibri"/>
                <a:cs typeface="Times New Roman"/>
              </a:rPr>
              <a:t>4. Kerékpározás közben használsz fejvédőt?</a:t>
            </a:r>
          </a:p>
          <a:p>
            <a:pPr>
              <a:spcAft>
                <a:spcPts val="0"/>
              </a:spcAft>
            </a:pPr>
            <a:endParaRPr lang="hu-HU" sz="32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</a:pPr>
            <a:r>
              <a:rPr lang="hu-HU" sz="3200" dirty="0" smtClean="0">
                <a:effectLst/>
                <a:latin typeface="Arial"/>
                <a:ea typeface="Calibri"/>
                <a:cs typeface="Times New Roman"/>
              </a:rPr>
              <a:t>igen, mindig</a:t>
            </a:r>
            <a:endParaRPr lang="hu-HU" sz="32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</a:pPr>
            <a:r>
              <a:rPr lang="hu-HU" sz="3200" dirty="0" smtClean="0">
                <a:effectLst/>
                <a:latin typeface="Arial"/>
                <a:ea typeface="Calibri"/>
                <a:cs typeface="Times New Roman"/>
              </a:rPr>
              <a:t>nem szoktam felvenni</a:t>
            </a:r>
            <a:endParaRPr lang="hu-HU" sz="32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</a:pPr>
            <a:r>
              <a:rPr lang="hu-HU" sz="3200" dirty="0" smtClean="0">
                <a:effectLst/>
                <a:latin typeface="Arial"/>
                <a:ea typeface="Calibri"/>
                <a:cs typeface="Times New Roman"/>
              </a:rPr>
              <a:t>nincs fejvédőm</a:t>
            </a:r>
            <a:endParaRPr lang="hu-HU" sz="3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BB7B2-C147-485F-8825-E43C50BB597A}" type="datetime1">
              <a:rPr lang="hu-HU" smtClean="0"/>
              <a:pPr/>
              <a:t>2014.03.06.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kalincsak.istvan@gmail.com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100C-1CF0-4646-BD3C-D1F4F29E6E88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223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gycsúcs">
  <a:themeElements>
    <a:clrScheme name="Hullá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Hegycsúcs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egycsúcs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">
      <a:dk1>
        <a:srgbClr val="000000"/>
      </a:dk1>
      <a:lt1>
        <a:srgbClr val="F7D3F9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AE6FB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Office-tém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-té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zikla">
  <a:themeElements>
    <a:clrScheme name="Szikla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Szikla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zikla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la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la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la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la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la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la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Mérleg">
  <a:themeElements>
    <a:clrScheme name="Mérleg 4">
      <a:dk1>
        <a:srgbClr val="005A58"/>
      </a:dk1>
      <a:lt1>
        <a:srgbClr val="FFFFFF"/>
      </a:lt1>
      <a:dk2>
        <a:srgbClr val="00716E"/>
      </a:dk2>
      <a:lt2>
        <a:srgbClr val="FFFF99"/>
      </a:lt2>
      <a:accent1>
        <a:srgbClr val="2DB3B0"/>
      </a:accent1>
      <a:accent2>
        <a:srgbClr val="6D6FC7"/>
      </a:accent2>
      <a:accent3>
        <a:srgbClr val="AABBBA"/>
      </a:accent3>
      <a:accent4>
        <a:srgbClr val="DADADA"/>
      </a:accent4>
      <a:accent5>
        <a:srgbClr val="ADD6D4"/>
      </a:accent5>
      <a:accent6>
        <a:srgbClr val="6264B4"/>
      </a:accent6>
      <a:hlink>
        <a:srgbClr val="00FFFF"/>
      </a:hlink>
      <a:folHlink>
        <a:srgbClr val="00FF00"/>
      </a:folHlink>
    </a:clrScheme>
    <a:fontScheme name="Mérleg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érleg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érleg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érleg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érleg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érleg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érleg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érleg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érleg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érleg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464</TotalTime>
  <Words>1425</Words>
  <Application>Microsoft Office PowerPoint</Application>
  <PresentationFormat>Diavetítés a képernyőre (4:3 oldalarány)</PresentationFormat>
  <Paragraphs>671</Paragraphs>
  <Slides>39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17</vt:i4>
      </vt:variant>
      <vt:variant>
        <vt:lpstr>Téma</vt:lpstr>
      </vt:variant>
      <vt:variant>
        <vt:i4>6</vt:i4>
      </vt:variant>
      <vt:variant>
        <vt:lpstr>Diacímek</vt:lpstr>
      </vt:variant>
      <vt:variant>
        <vt:i4>39</vt:i4>
      </vt:variant>
    </vt:vector>
  </HeadingPairs>
  <TitlesOfParts>
    <vt:vector size="62" baseType="lpstr">
      <vt:lpstr>Algerian</vt:lpstr>
      <vt:lpstr>Arial</vt:lpstr>
      <vt:lpstr>Arial,Bold</vt:lpstr>
      <vt:lpstr>ArialMT</vt:lpstr>
      <vt:lpstr>Baskerville Old Face</vt:lpstr>
      <vt:lpstr>Book Antiqua</vt:lpstr>
      <vt:lpstr>Calibri</vt:lpstr>
      <vt:lpstr>Constantia</vt:lpstr>
      <vt:lpstr>Courier New</vt:lpstr>
      <vt:lpstr>Lucida Sans</vt:lpstr>
      <vt:lpstr>Symbol</vt:lpstr>
      <vt:lpstr>Tahoma</vt:lpstr>
      <vt:lpstr>Times New Roman</vt:lpstr>
      <vt:lpstr>Verdana</vt:lpstr>
      <vt:lpstr>Wingdings</vt:lpstr>
      <vt:lpstr>Wingdings 2</vt:lpstr>
      <vt:lpstr>Wingdings 3</vt:lpstr>
      <vt:lpstr>Hegycsúcs</vt:lpstr>
      <vt:lpstr>1_Office-téma</vt:lpstr>
      <vt:lpstr>2_Szikla</vt:lpstr>
      <vt:lpstr>Office-téma</vt:lpstr>
      <vt:lpstr>1_Mérleg</vt:lpstr>
      <vt:lpstr>2_Office-téma</vt:lpstr>
      <vt:lpstr>PowerPoint bemutató</vt:lpstr>
      <vt:lpstr>Közlekedj  biztonságosabban! Tesztkérdések és a megoldások</vt:lpstr>
      <vt:lpstr>Lőrincze Lajos Általános Iskola         VIII. osztály</vt:lpstr>
      <vt:lpstr>Lőrincze Lajos Általános Iskola         VII. osztály</vt:lpstr>
      <vt:lpstr>Lőrincze Lajos Általános Iskola         VI. osztály</vt:lpstr>
      <vt:lpstr>Kérdés</vt:lpstr>
      <vt:lpstr>Az ábra azt mutatja, hogy az egyes korcsoportok hány %-a használ kerékpárt.</vt:lpstr>
      <vt:lpstr>Kérdés</vt:lpstr>
      <vt:lpstr>Kérdés</vt:lpstr>
      <vt:lpstr>Magyarázat</vt:lpstr>
      <vt:lpstr>Kérdés</vt:lpstr>
      <vt:lpstr>Magyarázat</vt:lpstr>
      <vt:lpstr>Kérdés</vt:lpstr>
      <vt:lpstr>Magyarázat</vt:lpstr>
      <vt:lpstr>Kérdés</vt:lpstr>
      <vt:lpstr>Magyarázat</vt:lpstr>
      <vt:lpstr>Kérdés</vt:lpstr>
      <vt:lpstr>PowerPoint bemutató</vt:lpstr>
      <vt:lpstr>PowerPoint bemutató</vt:lpstr>
      <vt:lpstr>PowerPoint bemutató</vt:lpstr>
      <vt:lpstr>PowerPoint bemutató</vt:lpstr>
      <vt:lpstr>Kerékpársávról balra kanyarodni csak közvetve szabad.</vt:lpstr>
      <vt:lpstr>III. Kerékpározás céljára igénybe vehető vegyes forgalmú felületek</vt:lpstr>
      <vt:lpstr>PowerPoint bemutató</vt:lpstr>
      <vt:lpstr>Kérdés</vt:lpstr>
      <vt:lpstr>Magyarázat</vt:lpstr>
      <vt:lpstr>Magyarázat</vt:lpstr>
      <vt:lpstr>Magyarázat</vt:lpstr>
      <vt:lpstr>Kérdés</vt:lpstr>
      <vt:lpstr>PowerPoint bemutató</vt:lpstr>
      <vt:lpstr>Kérdés</vt:lpstr>
      <vt:lpstr>Vezető-e a kerékpáros?</vt:lpstr>
      <vt:lpstr>Kérdés</vt:lpstr>
      <vt:lpstr>Járművek csoportosítása a Kresz szerint</vt:lpstr>
      <vt:lpstr>Kérdés</vt:lpstr>
      <vt:lpstr>A biztonságos kerékpározás feltételei:</vt:lpstr>
      <vt:lpstr>Kérdés</vt:lpstr>
      <vt:lpstr>Kérdés</vt:lpstr>
      <vt:lpstr>Mely berendezéseket kell ellenőrizni minden nap az első elindulás előtt?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Közlekedj  biztonságosabban! Tesztkérdések és a megoldások</dc:title>
  <dc:creator>KL</dc:creator>
  <cp:lastModifiedBy>András Borbényi</cp:lastModifiedBy>
  <cp:revision>29</cp:revision>
  <dcterms:created xsi:type="dcterms:W3CDTF">2013-11-20T09:03:55Z</dcterms:created>
  <dcterms:modified xsi:type="dcterms:W3CDTF">2014-03-06T14:18:03Z</dcterms:modified>
</cp:coreProperties>
</file>